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51" r:id="rId8"/>
  </p:sldMasterIdLst>
  <p:notesMasterIdLst>
    <p:notesMasterId r:id="rId13"/>
  </p:notesMasterIdLst>
  <p:sldIdLst>
    <p:sldId id="257" r:id="rId9"/>
    <p:sldId id="275" r:id="rId10"/>
    <p:sldId id="263"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717" autoAdjust="0"/>
  </p:normalViewPr>
  <p:slideViewPr>
    <p:cSldViewPr snapToGrid="0">
      <p:cViewPr varScale="1">
        <p:scale>
          <a:sx n="96" d="100"/>
          <a:sy n="96" d="100"/>
        </p:scale>
        <p:origin x="1092" y="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D9B66-713E-4B63-B2DC-29C1022E033A}" type="datetimeFigureOut">
              <a:rPr lang="en-NZ" smtClean="0"/>
              <a:t>1/02/2024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BF6D9-B39B-47E1-B6B7-8C54308BBBDC}" type="slidenum">
              <a:rPr lang="en-NZ" smtClean="0"/>
              <a:t>‹#›</a:t>
            </a:fld>
            <a:endParaRPr lang="en-NZ"/>
          </a:p>
        </p:txBody>
      </p:sp>
    </p:spTree>
    <p:extLst>
      <p:ext uri="{BB962C8B-B14F-4D97-AF65-F5344CB8AC3E}">
        <p14:creationId xmlns:p14="http://schemas.microsoft.com/office/powerpoint/2010/main" val="63786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p:txBody>
      </p:sp>
      <p:sp>
        <p:nvSpPr>
          <p:cNvPr id="4" name="Slide Number Placeholder 3"/>
          <p:cNvSpPr>
            <a:spLocks noGrp="1"/>
          </p:cNvSpPr>
          <p:nvPr>
            <p:ph type="sldNum" sz="quarter" idx="5"/>
          </p:nvPr>
        </p:nvSpPr>
        <p:spPr/>
        <p:txBody>
          <a:bodyPr/>
          <a:lstStyle/>
          <a:p>
            <a:fld id="{4FEBF6D9-B39B-47E1-B6B7-8C54308BBBDC}" type="slidenum">
              <a:rPr lang="en-NZ" smtClean="0"/>
              <a:t>2</a:t>
            </a:fld>
            <a:endParaRPr lang="en-NZ"/>
          </a:p>
        </p:txBody>
      </p:sp>
    </p:spTree>
    <p:extLst>
      <p:ext uri="{BB962C8B-B14F-4D97-AF65-F5344CB8AC3E}">
        <p14:creationId xmlns:p14="http://schemas.microsoft.com/office/powerpoint/2010/main" val="355049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p:txBody>
      </p:sp>
      <p:sp>
        <p:nvSpPr>
          <p:cNvPr id="4" name="Slide Number Placeholder 3"/>
          <p:cNvSpPr>
            <a:spLocks noGrp="1"/>
          </p:cNvSpPr>
          <p:nvPr>
            <p:ph type="sldNum" sz="quarter" idx="5"/>
          </p:nvPr>
        </p:nvSpPr>
        <p:spPr/>
        <p:txBody>
          <a:bodyPr/>
          <a:lstStyle/>
          <a:p>
            <a:fld id="{4FEBF6D9-B39B-47E1-B6B7-8C54308BBBDC}" type="slidenum">
              <a:rPr lang="en-NZ" smtClean="0"/>
              <a:t>3</a:t>
            </a:fld>
            <a:endParaRPr lang="en-NZ"/>
          </a:p>
        </p:txBody>
      </p:sp>
    </p:spTree>
    <p:extLst>
      <p:ext uri="{BB962C8B-B14F-4D97-AF65-F5344CB8AC3E}">
        <p14:creationId xmlns:p14="http://schemas.microsoft.com/office/powerpoint/2010/main" val="276434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p:txBody>
      </p:sp>
      <p:sp>
        <p:nvSpPr>
          <p:cNvPr id="4" name="Slide Number Placeholder 3"/>
          <p:cNvSpPr>
            <a:spLocks noGrp="1"/>
          </p:cNvSpPr>
          <p:nvPr>
            <p:ph type="sldNum" sz="quarter" idx="5"/>
          </p:nvPr>
        </p:nvSpPr>
        <p:spPr/>
        <p:txBody>
          <a:bodyPr/>
          <a:lstStyle/>
          <a:p>
            <a:fld id="{4FEBF6D9-B39B-47E1-B6B7-8C54308BBBDC}" type="slidenum">
              <a:rPr lang="en-NZ" smtClean="0"/>
              <a:t>4</a:t>
            </a:fld>
            <a:endParaRPr lang="en-NZ"/>
          </a:p>
        </p:txBody>
      </p:sp>
    </p:spTree>
    <p:extLst>
      <p:ext uri="{BB962C8B-B14F-4D97-AF65-F5344CB8AC3E}">
        <p14:creationId xmlns:p14="http://schemas.microsoft.com/office/powerpoint/2010/main" val="371620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06897A-2AC2-A635-57BB-9EDA1AEB91F1}"/>
              </a:ext>
            </a:extLst>
          </p:cNvPr>
          <p:cNvSpPr>
            <a:spLocks noGrp="1"/>
          </p:cNvSpPr>
          <p:nvPr>
            <p:ph type="pic" sz="quarter" idx="10" hasCustomPrompt="1"/>
          </p:nvPr>
        </p:nvSpPr>
        <p:spPr>
          <a:xfrm>
            <a:off x="104775" y="0"/>
            <a:ext cx="6715125" cy="6858000"/>
          </a:xfrm>
        </p:spPr>
        <p:txBody>
          <a:bodyPr anchor="ctr" anchorCtr="0"/>
          <a:lstStyle>
            <a:lvl1pPr marL="0" indent="0" algn="ctr">
              <a:buNone/>
              <a:defRPr/>
            </a:lvl1pPr>
          </a:lstStyle>
          <a:p>
            <a:r>
              <a:rPr lang="en-AU" dirty="0"/>
              <a:t>CLICK TO INSERT PICTURE</a:t>
            </a:r>
          </a:p>
        </p:txBody>
      </p:sp>
      <p:sp>
        <p:nvSpPr>
          <p:cNvPr id="10" name="Text Placeholder 9">
            <a:extLst>
              <a:ext uri="{FF2B5EF4-FFF2-40B4-BE49-F238E27FC236}">
                <a16:creationId xmlns:a16="http://schemas.microsoft.com/office/drawing/2014/main" id="{498E39A2-19A9-D386-7D46-6ACA883B07CE}"/>
              </a:ext>
            </a:extLst>
          </p:cNvPr>
          <p:cNvSpPr>
            <a:spLocks noGrp="1"/>
          </p:cNvSpPr>
          <p:nvPr>
            <p:ph type="body" sz="quarter" idx="11" hasCustomPrompt="1"/>
          </p:nvPr>
        </p:nvSpPr>
        <p:spPr>
          <a:xfrm>
            <a:off x="7781925" y="2457450"/>
            <a:ext cx="3429000" cy="781050"/>
          </a:xfrm>
        </p:spPr>
        <p:txBody>
          <a:bodyPr/>
          <a:lstStyle>
            <a:lvl1pPr marL="0" indent="0">
              <a:buNone/>
              <a:defRPr>
                <a:solidFill>
                  <a:schemeClr val="bg1"/>
                </a:solidFill>
              </a:defRPr>
            </a:lvl1pPr>
          </a:lstStyle>
          <a:p>
            <a:pPr lvl="0"/>
            <a:r>
              <a:rPr lang="en-AU" dirty="0"/>
              <a:t>Presentation title can go over two lines</a:t>
            </a:r>
          </a:p>
        </p:txBody>
      </p:sp>
      <p:sp>
        <p:nvSpPr>
          <p:cNvPr id="11" name="Text Placeholder 9">
            <a:extLst>
              <a:ext uri="{FF2B5EF4-FFF2-40B4-BE49-F238E27FC236}">
                <a16:creationId xmlns:a16="http://schemas.microsoft.com/office/drawing/2014/main" id="{3A2EA8EA-D66B-7BC6-CC60-136D4E919E5C}"/>
              </a:ext>
            </a:extLst>
          </p:cNvPr>
          <p:cNvSpPr>
            <a:spLocks noGrp="1"/>
          </p:cNvSpPr>
          <p:nvPr>
            <p:ph type="body" sz="quarter" idx="12" hasCustomPrompt="1"/>
          </p:nvPr>
        </p:nvSpPr>
        <p:spPr>
          <a:xfrm>
            <a:off x="7781925" y="3429000"/>
            <a:ext cx="3429000" cy="781050"/>
          </a:xfrm>
        </p:spPr>
        <p:txBody>
          <a:bodyPr>
            <a:normAutofit/>
          </a:bodyPr>
          <a:lstStyle>
            <a:lvl1pPr marL="0" indent="0">
              <a:buNone/>
              <a:defRPr sz="1400">
                <a:solidFill>
                  <a:schemeClr val="accent2"/>
                </a:solidFill>
              </a:defRPr>
            </a:lvl1pPr>
          </a:lstStyle>
          <a:p>
            <a:pPr lvl="0"/>
            <a:r>
              <a:rPr lang="en-AU" dirty="0"/>
              <a:t>SUBHEADER GOES HERE</a:t>
            </a:r>
          </a:p>
        </p:txBody>
      </p:sp>
    </p:spTree>
    <p:extLst>
      <p:ext uri="{BB962C8B-B14F-4D97-AF65-F5344CB8AC3E}">
        <p14:creationId xmlns:p14="http://schemas.microsoft.com/office/powerpoint/2010/main" val="42733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78BE-40B0-EFD8-4540-18B4AB2779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9F30C4F-0D1A-7C22-A2B4-8AB97DBC2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E22825-B263-D9EB-64FF-AC349F2ADE7D}"/>
              </a:ext>
            </a:extLst>
          </p:cNvPr>
          <p:cNvSpPr>
            <a:spLocks noGrp="1"/>
          </p:cNvSpPr>
          <p:nvPr>
            <p:ph type="dt" sz="half" idx="10"/>
          </p:nvPr>
        </p:nvSpPr>
        <p:spPr>
          <a:xfrm>
            <a:off x="838200" y="6356350"/>
            <a:ext cx="2743200" cy="365125"/>
          </a:xfrm>
          <a:prstGeom prst="rect">
            <a:avLst/>
          </a:prstGeom>
        </p:spPr>
        <p:txBody>
          <a:bodyPr/>
          <a:lstStyle/>
          <a:p>
            <a:fld id="{FD8894CB-C526-44A0-870E-4B539AD5AB2A}" type="datetimeFigureOut">
              <a:rPr lang="en-AU" smtClean="0"/>
              <a:t>1/02/2024</a:t>
            </a:fld>
            <a:endParaRPr lang="en-AU"/>
          </a:p>
        </p:txBody>
      </p:sp>
      <p:sp>
        <p:nvSpPr>
          <p:cNvPr id="5" name="Footer Placeholder 4">
            <a:extLst>
              <a:ext uri="{FF2B5EF4-FFF2-40B4-BE49-F238E27FC236}">
                <a16:creationId xmlns:a16="http://schemas.microsoft.com/office/drawing/2014/main" id="{26184454-FEC6-A7F0-0EBC-3310999FA4A4}"/>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4FA0018D-657A-D2BC-ACBB-DA7E8496F63E}"/>
              </a:ext>
            </a:extLst>
          </p:cNvPr>
          <p:cNvSpPr>
            <a:spLocks noGrp="1"/>
          </p:cNvSpPr>
          <p:nvPr>
            <p:ph type="sldNum" sz="quarter" idx="12"/>
          </p:nvPr>
        </p:nvSpPr>
        <p:spPr>
          <a:xfrm>
            <a:off x="8610600" y="6356350"/>
            <a:ext cx="2743200" cy="365125"/>
          </a:xfrm>
          <a:prstGeom prst="rect">
            <a:avLst/>
          </a:prstGeom>
        </p:spPr>
        <p:txBody>
          <a:bodyPr/>
          <a:lstStyle/>
          <a:p>
            <a:fld id="{8E424546-26CD-448C-9020-5D6844661BF8}" type="slidenum">
              <a:rPr lang="en-AU" smtClean="0"/>
              <a:t>‹#›</a:t>
            </a:fld>
            <a:endParaRPr lang="en-AU"/>
          </a:p>
        </p:txBody>
      </p:sp>
    </p:spTree>
    <p:extLst>
      <p:ext uri="{BB962C8B-B14F-4D97-AF65-F5344CB8AC3E}">
        <p14:creationId xmlns:p14="http://schemas.microsoft.com/office/powerpoint/2010/main" val="408883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06897A-2AC2-A635-57BB-9EDA1AEB91F1}"/>
              </a:ext>
            </a:extLst>
          </p:cNvPr>
          <p:cNvSpPr>
            <a:spLocks noGrp="1"/>
          </p:cNvSpPr>
          <p:nvPr>
            <p:ph type="pic" sz="quarter" idx="10" hasCustomPrompt="1"/>
          </p:nvPr>
        </p:nvSpPr>
        <p:spPr>
          <a:xfrm>
            <a:off x="104775" y="0"/>
            <a:ext cx="12087225" cy="5124450"/>
          </a:xfrm>
        </p:spPr>
        <p:txBody>
          <a:bodyPr anchor="ctr" anchorCtr="0"/>
          <a:lstStyle>
            <a:lvl1pPr marL="0" indent="0" algn="ctr">
              <a:buNone/>
              <a:defRPr/>
            </a:lvl1pPr>
          </a:lstStyle>
          <a:p>
            <a:r>
              <a:rPr lang="en-AU" dirty="0"/>
              <a:t>CLICK TO INSERT PICTURE</a:t>
            </a:r>
          </a:p>
        </p:txBody>
      </p:sp>
      <p:sp>
        <p:nvSpPr>
          <p:cNvPr id="10" name="Text Placeholder 9">
            <a:extLst>
              <a:ext uri="{FF2B5EF4-FFF2-40B4-BE49-F238E27FC236}">
                <a16:creationId xmlns:a16="http://schemas.microsoft.com/office/drawing/2014/main" id="{498E39A2-19A9-D386-7D46-6ACA883B07CE}"/>
              </a:ext>
            </a:extLst>
          </p:cNvPr>
          <p:cNvSpPr>
            <a:spLocks noGrp="1"/>
          </p:cNvSpPr>
          <p:nvPr>
            <p:ph type="body" sz="quarter" idx="11" hasCustomPrompt="1"/>
          </p:nvPr>
        </p:nvSpPr>
        <p:spPr>
          <a:xfrm>
            <a:off x="7781925" y="5791199"/>
            <a:ext cx="3962400" cy="371475"/>
          </a:xfrm>
        </p:spPr>
        <p:txBody>
          <a:bodyPr/>
          <a:lstStyle>
            <a:lvl1pPr marL="0" indent="0">
              <a:buNone/>
              <a:defRPr>
                <a:solidFill>
                  <a:schemeClr val="bg1"/>
                </a:solidFill>
              </a:defRPr>
            </a:lvl1pPr>
          </a:lstStyle>
          <a:p>
            <a:pPr lvl="0"/>
            <a:r>
              <a:rPr lang="en-AU" dirty="0"/>
              <a:t>Presentation title</a:t>
            </a:r>
          </a:p>
        </p:txBody>
      </p:sp>
      <p:sp>
        <p:nvSpPr>
          <p:cNvPr id="11" name="Text Placeholder 9">
            <a:extLst>
              <a:ext uri="{FF2B5EF4-FFF2-40B4-BE49-F238E27FC236}">
                <a16:creationId xmlns:a16="http://schemas.microsoft.com/office/drawing/2014/main" id="{3A2EA8EA-D66B-7BC6-CC60-136D4E919E5C}"/>
              </a:ext>
            </a:extLst>
          </p:cNvPr>
          <p:cNvSpPr>
            <a:spLocks noGrp="1"/>
          </p:cNvSpPr>
          <p:nvPr>
            <p:ph type="body" sz="quarter" idx="12" hasCustomPrompt="1"/>
          </p:nvPr>
        </p:nvSpPr>
        <p:spPr>
          <a:xfrm>
            <a:off x="7781925" y="6238875"/>
            <a:ext cx="3962400" cy="447675"/>
          </a:xfrm>
        </p:spPr>
        <p:txBody>
          <a:bodyPr>
            <a:normAutofit/>
          </a:bodyPr>
          <a:lstStyle>
            <a:lvl1pPr marL="0" indent="0">
              <a:buNone/>
              <a:defRPr sz="1100">
                <a:solidFill>
                  <a:schemeClr val="accent2"/>
                </a:solidFill>
              </a:defRPr>
            </a:lvl1pPr>
          </a:lstStyle>
          <a:p>
            <a:pPr lvl="0"/>
            <a:r>
              <a:rPr lang="en-AU" dirty="0"/>
              <a:t>SUBHEADER GOES HERE</a:t>
            </a:r>
          </a:p>
        </p:txBody>
      </p:sp>
    </p:spTree>
    <p:extLst>
      <p:ext uri="{BB962C8B-B14F-4D97-AF65-F5344CB8AC3E}">
        <p14:creationId xmlns:p14="http://schemas.microsoft.com/office/powerpoint/2010/main" val="321520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78BE-40B0-EFD8-4540-18B4AB2779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9F30C4F-0D1A-7C22-A2B4-8AB97DBC2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E22825-B263-D9EB-64FF-AC349F2ADE7D}"/>
              </a:ext>
            </a:extLst>
          </p:cNvPr>
          <p:cNvSpPr>
            <a:spLocks noGrp="1"/>
          </p:cNvSpPr>
          <p:nvPr>
            <p:ph type="dt" sz="half" idx="10"/>
          </p:nvPr>
        </p:nvSpPr>
        <p:spPr>
          <a:xfrm>
            <a:off x="838200" y="6356350"/>
            <a:ext cx="2743200" cy="365125"/>
          </a:xfrm>
          <a:prstGeom prst="rect">
            <a:avLst/>
          </a:prstGeom>
        </p:spPr>
        <p:txBody>
          <a:bodyPr/>
          <a:lstStyle/>
          <a:p>
            <a:fld id="{FD8894CB-C526-44A0-870E-4B539AD5AB2A}" type="datetimeFigureOut">
              <a:rPr lang="en-AU" smtClean="0"/>
              <a:t>1/02/2024</a:t>
            </a:fld>
            <a:endParaRPr lang="en-AU"/>
          </a:p>
        </p:txBody>
      </p:sp>
      <p:sp>
        <p:nvSpPr>
          <p:cNvPr id="5" name="Footer Placeholder 4">
            <a:extLst>
              <a:ext uri="{FF2B5EF4-FFF2-40B4-BE49-F238E27FC236}">
                <a16:creationId xmlns:a16="http://schemas.microsoft.com/office/drawing/2014/main" id="{26184454-FEC6-A7F0-0EBC-3310999FA4A4}"/>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4FA0018D-657A-D2BC-ACBB-DA7E8496F63E}"/>
              </a:ext>
            </a:extLst>
          </p:cNvPr>
          <p:cNvSpPr>
            <a:spLocks noGrp="1"/>
          </p:cNvSpPr>
          <p:nvPr>
            <p:ph type="sldNum" sz="quarter" idx="12"/>
          </p:nvPr>
        </p:nvSpPr>
        <p:spPr>
          <a:xfrm>
            <a:off x="8610600" y="6356350"/>
            <a:ext cx="2743200" cy="365125"/>
          </a:xfrm>
          <a:prstGeom prst="rect">
            <a:avLst/>
          </a:prstGeom>
        </p:spPr>
        <p:txBody>
          <a:bodyPr/>
          <a:lstStyle/>
          <a:p>
            <a:fld id="{8E424546-26CD-448C-9020-5D6844661BF8}" type="slidenum">
              <a:rPr lang="en-AU" smtClean="0"/>
              <a:t>‹#›</a:t>
            </a:fld>
            <a:endParaRPr lang="en-AU"/>
          </a:p>
        </p:txBody>
      </p:sp>
    </p:spTree>
    <p:extLst>
      <p:ext uri="{BB962C8B-B14F-4D97-AF65-F5344CB8AC3E}">
        <p14:creationId xmlns:p14="http://schemas.microsoft.com/office/powerpoint/2010/main" val="1900287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3781A-A5A9-774E-3A0F-0539693672A2}"/>
              </a:ext>
            </a:extLst>
          </p:cNvPr>
          <p:cNvSpPr>
            <a:spLocks noGrp="1"/>
          </p:cNvSpPr>
          <p:nvPr>
            <p:ph type="title"/>
          </p:nvPr>
        </p:nvSpPr>
        <p:spPr>
          <a:xfrm>
            <a:off x="371476" y="365126"/>
            <a:ext cx="7677150" cy="8255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B0454F38-10DF-9725-77E3-3152951D94CF}"/>
              </a:ext>
            </a:extLst>
          </p:cNvPr>
          <p:cNvSpPr>
            <a:spLocks noGrp="1"/>
          </p:cNvSpPr>
          <p:nvPr>
            <p:ph type="body" idx="1"/>
          </p:nvPr>
        </p:nvSpPr>
        <p:spPr>
          <a:xfrm>
            <a:off x="371475" y="1825625"/>
            <a:ext cx="109823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6099119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3781A-A5A9-774E-3A0F-0539693672A2}"/>
              </a:ext>
            </a:extLst>
          </p:cNvPr>
          <p:cNvSpPr>
            <a:spLocks noGrp="1"/>
          </p:cNvSpPr>
          <p:nvPr>
            <p:ph type="title"/>
          </p:nvPr>
        </p:nvSpPr>
        <p:spPr>
          <a:xfrm>
            <a:off x="371476" y="365126"/>
            <a:ext cx="7677150" cy="8255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B0454F38-10DF-9725-77E3-3152951D94CF}"/>
              </a:ext>
            </a:extLst>
          </p:cNvPr>
          <p:cNvSpPr>
            <a:spLocks noGrp="1"/>
          </p:cNvSpPr>
          <p:nvPr>
            <p:ph type="body" idx="1"/>
          </p:nvPr>
        </p:nvSpPr>
        <p:spPr>
          <a:xfrm>
            <a:off x="371475" y="1825625"/>
            <a:ext cx="109823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42399705"/>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cid:7d7e8e77-c503-4994-b5f7-55398b76023c@ausprd01.prod.outlook.com"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cid:c5c14e15-b4ab-4014-8ac8-84715232968a@ausprd01.prod.outlook.com"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2634B6-6334-A505-F61D-B2553AE525C9}"/>
              </a:ext>
            </a:extLst>
          </p:cNvPr>
          <p:cNvSpPr>
            <a:spLocks noGrp="1"/>
          </p:cNvSpPr>
          <p:nvPr>
            <p:ph type="body" sz="quarter" idx="11"/>
          </p:nvPr>
        </p:nvSpPr>
        <p:spPr/>
        <p:txBody>
          <a:bodyPr/>
          <a:lstStyle/>
          <a:p>
            <a:r>
              <a:rPr lang="en-AU" dirty="0"/>
              <a:t>Willowbank Quarry</a:t>
            </a:r>
          </a:p>
        </p:txBody>
      </p:sp>
      <p:sp>
        <p:nvSpPr>
          <p:cNvPr id="9" name="Text Placeholder 8">
            <a:extLst>
              <a:ext uri="{FF2B5EF4-FFF2-40B4-BE49-F238E27FC236}">
                <a16:creationId xmlns:a16="http://schemas.microsoft.com/office/drawing/2014/main" id="{FA2DE469-0532-4872-C2C3-480E61AA1C23}"/>
              </a:ext>
            </a:extLst>
          </p:cNvPr>
          <p:cNvSpPr>
            <a:spLocks noGrp="1"/>
          </p:cNvSpPr>
          <p:nvPr>
            <p:ph type="body" sz="quarter" idx="12"/>
          </p:nvPr>
        </p:nvSpPr>
        <p:spPr/>
        <p:txBody>
          <a:bodyPr>
            <a:normAutofit fontScale="70000" lnSpcReduction="20000"/>
          </a:bodyPr>
          <a:lstStyle/>
          <a:p>
            <a:r>
              <a:rPr lang="en-AU" sz="2400" dirty="0"/>
              <a:t>Community Liaison Group Update Date</a:t>
            </a:r>
          </a:p>
          <a:p>
            <a:r>
              <a:rPr lang="en-AU" sz="2400" dirty="0"/>
              <a:t>February 2024</a:t>
            </a:r>
          </a:p>
        </p:txBody>
      </p:sp>
    </p:spTree>
    <p:extLst>
      <p:ext uri="{BB962C8B-B14F-4D97-AF65-F5344CB8AC3E}">
        <p14:creationId xmlns:p14="http://schemas.microsoft.com/office/powerpoint/2010/main" val="396452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6EDDA3-E867-2E1D-BEDE-4A3782EC37F5}"/>
              </a:ext>
            </a:extLst>
          </p:cNvPr>
          <p:cNvSpPr>
            <a:spLocks noGrp="1"/>
          </p:cNvSpPr>
          <p:nvPr>
            <p:ph type="title"/>
          </p:nvPr>
        </p:nvSpPr>
        <p:spPr/>
        <p:txBody>
          <a:bodyPr/>
          <a:lstStyle/>
          <a:p>
            <a:r>
              <a:rPr lang="en-AU" dirty="0"/>
              <a:t>Willowbank Quarry  CLG Update</a:t>
            </a:r>
          </a:p>
        </p:txBody>
      </p:sp>
      <p:sp>
        <p:nvSpPr>
          <p:cNvPr id="9" name="Content Placeholder 8">
            <a:extLst>
              <a:ext uri="{FF2B5EF4-FFF2-40B4-BE49-F238E27FC236}">
                <a16:creationId xmlns:a16="http://schemas.microsoft.com/office/drawing/2014/main" id="{62D44AD2-EA28-1EC2-8B72-C6AAB4DDDB4E}"/>
              </a:ext>
            </a:extLst>
          </p:cNvPr>
          <p:cNvSpPr>
            <a:spLocks noGrp="1"/>
          </p:cNvSpPr>
          <p:nvPr>
            <p:ph idx="1"/>
          </p:nvPr>
        </p:nvSpPr>
        <p:spPr>
          <a:xfrm>
            <a:off x="371476" y="1825625"/>
            <a:ext cx="11002540" cy="4351338"/>
          </a:xfrm>
        </p:spPr>
        <p:txBody>
          <a:bodyPr>
            <a:normAutofit fontScale="62500" lnSpcReduction="20000"/>
          </a:bodyPr>
          <a:lstStyle/>
          <a:p>
            <a:pPr marL="0" indent="0">
              <a:buNone/>
            </a:pPr>
            <a:endParaRPr lang="en-NZ" dirty="0"/>
          </a:p>
          <a:p>
            <a:pPr marL="0" indent="0">
              <a:buNone/>
            </a:pPr>
            <a:r>
              <a:rPr lang="en-NZ" dirty="0"/>
              <a:t>The following slides are an outline of the physical works that we intend to begin in February, following receiving approval from councils of the Quarry Management Plan. </a:t>
            </a:r>
          </a:p>
          <a:p>
            <a:pPr marL="0" indent="0">
              <a:buNone/>
            </a:pPr>
            <a:endParaRPr lang="en-NZ" dirty="0"/>
          </a:p>
          <a:p>
            <a:pPr marL="0" indent="0">
              <a:buNone/>
            </a:pPr>
            <a:r>
              <a:rPr lang="en-NZ" dirty="0"/>
              <a:t>The work we are undertaking will be:</a:t>
            </a:r>
          </a:p>
          <a:p>
            <a:pPr marL="457200" indent="-457200">
              <a:buAutoNum type="arabicPeriod"/>
            </a:pPr>
            <a:r>
              <a:rPr lang="en-NZ" dirty="0"/>
              <a:t>Building the visual bund adjacent to the main access road to the quarry. The material to form the bunds will be excavated overburden from within the quarry, and will be trucked to the bund area. Silt and sediment controls will be in place while bunds are being built.</a:t>
            </a:r>
          </a:p>
          <a:p>
            <a:pPr marL="0" indent="0">
              <a:buNone/>
            </a:pPr>
            <a:r>
              <a:rPr lang="en-NZ" dirty="0"/>
              <a:t>2.       Preliminary work will begin on widening the access road to the Fill Site and the back of the farm</a:t>
            </a:r>
          </a:p>
          <a:p>
            <a:pPr marL="0" indent="0">
              <a:buNone/>
            </a:pPr>
            <a:r>
              <a:rPr lang="en-NZ" dirty="0"/>
              <a:t>          Shane </a:t>
            </a:r>
            <a:r>
              <a:rPr lang="en-NZ" dirty="0" err="1"/>
              <a:t>Hagai</a:t>
            </a:r>
            <a:r>
              <a:rPr lang="en-NZ" dirty="0"/>
              <a:t>, Quarry Manager, has provided the schedule in some detail </a:t>
            </a:r>
            <a:r>
              <a:rPr lang="en-NZ"/>
              <a:t>which is </a:t>
            </a:r>
            <a:r>
              <a:rPr lang="en-NZ" dirty="0"/>
              <a:t>on the last two slides</a:t>
            </a:r>
          </a:p>
          <a:p>
            <a:pPr marL="457200" indent="-457200">
              <a:buAutoNum type="arabicPeriod" startAt="3"/>
            </a:pPr>
            <a:r>
              <a:rPr lang="en-NZ" dirty="0"/>
              <a:t>Upgrading the entrance way and intersection at the quarry entrance as required by the consent – work may start in late                                                                                                                            February but it is more likely that it will start in early March</a:t>
            </a:r>
          </a:p>
          <a:p>
            <a:pPr marL="0" indent="0">
              <a:buNone/>
            </a:pPr>
            <a:r>
              <a:rPr lang="en-NZ" dirty="0"/>
              <a:t>It is planned to hold our next CLG meeting in early March, so we will be able to view the work that has been undertaken.</a:t>
            </a:r>
          </a:p>
          <a:p>
            <a:pPr marL="0" indent="0">
              <a:buNone/>
            </a:pPr>
            <a:endParaRPr lang="en-NZ" dirty="0"/>
          </a:p>
          <a:p>
            <a:pPr marL="0" indent="0">
              <a:buNone/>
            </a:pPr>
            <a:r>
              <a:rPr lang="en-NZ" dirty="0"/>
              <a:t>All the work indicated are activities that we are permitted to undertake and were confirmed with council prior to work starting. Sales of materials from the quarry will not be occurring.</a:t>
            </a:r>
          </a:p>
          <a:p>
            <a:pPr marL="0" indent="0">
              <a:buNone/>
            </a:pPr>
            <a:endParaRPr lang="en-US" dirty="0"/>
          </a:p>
        </p:txBody>
      </p:sp>
    </p:spTree>
    <p:extLst>
      <p:ext uri="{BB962C8B-B14F-4D97-AF65-F5344CB8AC3E}">
        <p14:creationId xmlns:p14="http://schemas.microsoft.com/office/powerpoint/2010/main" val="407775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6EDDA3-E867-2E1D-BEDE-4A3782EC37F5}"/>
              </a:ext>
            </a:extLst>
          </p:cNvPr>
          <p:cNvSpPr>
            <a:spLocks noGrp="1"/>
          </p:cNvSpPr>
          <p:nvPr>
            <p:ph type="title"/>
          </p:nvPr>
        </p:nvSpPr>
        <p:spPr/>
        <p:txBody>
          <a:bodyPr/>
          <a:lstStyle/>
          <a:p>
            <a:r>
              <a:rPr lang="en-AU" dirty="0"/>
              <a:t>Willowbank Quarry CLG Update</a:t>
            </a:r>
          </a:p>
        </p:txBody>
      </p:sp>
      <p:sp>
        <p:nvSpPr>
          <p:cNvPr id="9" name="Content Placeholder 8">
            <a:extLst>
              <a:ext uri="{FF2B5EF4-FFF2-40B4-BE49-F238E27FC236}">
                <a16:creationId xmlns:a16="http://schemas.microsoft.com/office/drawing/2014/main" id="{62D44AD2-EA28-1EC2-8B72-C6AAB4DDDB4E}"/>
              </a:ext>
            </a:extLst>
          </p:cNvPr>
          <p:cNvSpPr>
            <a:spLocks noGrp="1"/>
          </p:cNvSpPr>
          <p:nvPr>
            <p:ph idx="1"/>
          </p:nvPr>
        </p:nvSpPr>
        <p:spPr>
          <a:xfrm>
            <a:off x="371476" y="1825625"/>
            <a:ext cx="7167660" cy="4351338"/>
          </a:xfrm>
        </p:spPr>
        <p:txBody>
          <a:bodyPr>
            <a:normAutofit fontScale="40000" lnSpcReduction="20000"/>
          </a:bodyPr>
          <a:lstStyle/>
          <a:p>
            <a:r>
              <a:rPr lang="en-NZ" sz="1800" b="1" u="sng" dirty="0">
                <a:effectLst/>
                <a:latin typeface="Calibri" panose="020F0502020204030204" pitchFamily="34" charset="0"/>
                <a:ea typeface="Calibri" panose="020F0502020204030204" pitchFamily="34" charset="0"/>
              </a:rPr>
              <a:t>Week 0 – 7</a:t>
            </a:r>
            <a:r>
              <a:rPr lang="en-NZ" sz="1800" b="1" u="sng" baseline="30000" dirty="0">
                <a:effectLst/>
                <a:latin typeface="Calibri" panose="020F0502020204030204" pitchFamily="34" charset="0"/>
                <a:ea typeface="Calibri" panose="020F0502020204030204" pitchFamily="34" charset="0"/>
              </a:rPr>
              <a:t>th</a:t>
            </a:r>
            <a:r>
              <a:rPr lang="en-NZ" sz="1800" b="1" u="sng" dirty="0">
                <a:effectLst/>
                <a:latin typeface="Calibri" panose="020F0502020204030204" pitchFamily="34" charset="0"/>
                <a:ea typeface="Calibri" panose="020F0502020204030204" pitchFamily="34" charset="0"/>
              </a:rPr>
              <a:t> Feb</a:t>
            </a:r>
            <a:endParaRPr lang="en-NZ" sz="1800" dirty="0">
              <a:effectLst/>
              <a:latin typeface="Calibri" panose="020F0502020204030204" pitchFamily="34" charset="0"/>
              <a:ea typeface="Calibri" panose="020F0502020204030204" pitchFamily="34" charset="0"/>
            </a:endParaRPr>
          </a:p>
          <a:p>
            <a:r>
              <a:rPr lang="en-NZ" sz="1800" dirty="0">
                <a:effectLst/>
                <a:latin typeface="Calibri" panose="020F0502020204030204" pitchFamily="34" charset="0"/>
                <a:ea typeface="Calibri" panose="020F0502020204030204" pitchFamily="34" charset="0"/>
              </a:rPr>
              <a:t>Pre-works:</a:t>
            </a: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Import 13t excavator and perform Certified Safe inspection prior to works commencing.</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Install signage along Quarry Access Road for vehicle passing bays.</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Perform Contractor Site induction for both Quarry and Construction works areas (noting different operational times).</a:t>
            </a:r>
            <a:endParaRPr lang="en-NZ" sz="1800" dirty="0">
              <a:effectLst/>
              <a:latin typeface="Calibri" panose="020F0502020204030204" pitchFamily="34" charset="0"/>
              <a:ea typeface="Calibri" panose="020F0502020204030204" pitchFamily="34" charset="0"/>
            </a:endParaRPr>
          </a:p>
          <a:p>
            <a:r>
              <a:rPr lang="en-NZ" sz="1800" dirty="0">
                <a:effectLst/>
                <a:latin typeface="Calibri" panose="020F0502020204030204" pitchFamily="34" charset="0"/>
                <a:ea typeface="Calibri" panose="020F0502020204030204" pitchFamily="34" charset="0"/>
              </a:rPr>
              <a:t> </a:t>
            </a:r>
          </a:p>
          <a:p>
            <a:r>
              <a:rPr lang="en-NZ" sz="1800" b="1" u="sng" dirty="0">
                <a:effectLst/>
                <a:latin typeface="Calibri" panose="020F0502020204030204" pitchFamily="34" charset="0"/>
                <a:ea typeface="Calibri" panose="020F0502020204030204" pitchFamily="34" charset="0"/>
              </a:rPr>
              <a:t>Week 1 – 12</a:t>
            </a:r>
            <a:r>
              <a:rPr lang="en-NZ" sz="1800" b="1" u="sng" baseline="30000" dirty="0">
                <a:effectLst/>
                <a:latin typeface="Calibri" panose="020F0502020204030204" pitchFamily="34" charset="0"/>
                <a:ea typeface="Calibri" panose="020F0502020204030204" pitchFamily="34" charset="0"/>
              </a:rPr>
              <a:t>th</a:t>
            </a:r>
            <a:r>
              <a:rPr lang="en-NZ" sz="1800" b="1" u="sng" dirty="0">
                <a:effectLst/>
                <a:latin typeface="Calibri" panose="020F0502020204030204" pitchFamily="34" charset="0"/>
                <a:ea typeface="Calibri" panose="020F0502020204030204" pitchFamily="34" charset="0"/>
              </a:rPr>
              <a:t> Feb</a:t>
            </a:r>
            <a:endParaRPr lang="en-NZ" sz="1800" dirty="0">
              <a:effectLst/>
              <a:latin typeface="Calibri" panose="020F0502020204030204" pitchFamily="34" charset="0"/>
              <a:ea typeface="Calibri" panose="020F0502020204030204" pitchFamily="34" charset="0"/>
            </a:endParaRPr>
          </a:p>
          <a:p>
            <a:r>
              <a:rPr lang="en-NZ" sz="1800" b="1" u="none" strike="noStrike" dirty="0">
                <a:effectLst/>
                <a:latin typeface="Calibri" panose="020F0502020204030204" pitchFamily="34" charset="0"/>
                <a:ea typeface="Calibri" panose="020F0502020204030204" pitchFamily="34" charset="0"/>
              </a:rPr>
              <a:t> </a:t>
            </a:r>
            <a:endParaRPr lang="en-NZ" sz="1800" dirty="0">
              <a:effectLst/>
              <a:latin typeface="Calibri" panose="020F0502020204030204" pitchFamily="34" charset="0"/>
              <a:ea typeface="Calibri" panose="020F0502020204030204" pitchFamily="34" charset="0"/>
            </a:endParaRPr>
          </a:p>
          <a:p>
            <a:r>
              <a:rPr lang="en-NZ" sz="1800" dirty="0">
                <a:effectLst/>
                <a:latin typeface="Calibri" panose="020F0502020204030204" pitchFamily="34" charset="0"/>
                <a:ea typeface="Calibri" panose="020F0502020204030204" pitchFamily="34" charset="0"/>
              </a:rPr>
              <a:t>Visual Bund:</a:t>
            </a: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Track 13t excavator into the site for Erosion and Sediment controls.</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Silt fence installation.</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2 x DEB constructions, </a:t>
            </a:r>
            <a:r>
              <a:rPr lang="en-NZ" sz="1800" dirty="0" err="1">
                <a:effectLst/>
                <a:latin typeface="Calibri" panose="020F0502020204030204" pitchFamily="34" charset="0"/>
                <a:ea typeface="Times New Roman" panose="02020603050405020304" pitchFamily="18" charset="0"/>
              </a:rPr>
              <a:t>inc</a:t>
            </a:r>
            <a:r>
              <a:rPr lang="en-NZ" sz="1800" dirty="0">
                <a:effectLst/>
                <a:latin typeface="Calibri" panose="020F0502020204030204" pitchFamily="34" charset="0"/>
                <a:ea typeface="Times New Roman" panose="02020603050405020304" pitchFamily="18" charset="0"/>
              </a:rPr>
              <a:t> installation of 2 x rain activated Floc treatment stations.</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Positive earth bund/dirty water drains installation.</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Removal of farm troughs and irrigation pipes.</a:t>
            </a:r>
            <a:endParaRPr lang="en-NZ" sz="1800" dirty="0">
              <a:effectLst/>
              <a:latin typeface="Calibri" panose="020F0502020204030204" pitchFamily="34" charset="0"/>
              <a:ea typeface="Calibri" panose="020F0502020204030204" pitchFamily="34" charset="0"/>
            </a:endParaRPr>
          </a:p>
          <a:p>
            <a:r>
              <a:rPr lang="en-NZ" sz="1800" dirty="0">
                <a:effectLst/>
                <a:latin typeface="Calibri" panose="020F0502020204030204" pitchFamily="34" charset="0"/>
                <a:ea typeface="Calibri" panose="020F0502020204030204" pitchFamily="34" charset="0"/>
              </a:rPr>
              <a:t> </a:t>
            </a:r>
          </a:p>
          <a:p>
            <a:r>
              <a:rPr lang="en-NZ" sz="1800" dirty="0">
                <a:effectLst/>
                <a:latin typeface="Calibri" panose="020F0502020204030204" pitchFamily="34" charset="0"/>
                <a:ea typeface="Calibri" panose="020F0502020204030204" pitchFamily="34" charset="0"/>
              </a:rPr>
              <a:t>Quarry Works:</a:t>
            </a: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Track 36t excavator into Overburden removal area.</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Create access track and load out area for overburden removal.</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87t excavator to arrive for Certified Safe inspection and bulk loading.</a:t>
            </a:r>
            <a:endParaRPr lang="en-NZ"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800" dirty="0">
                <a:effectLst/>
                <a:latin typeface="Calibri" panose="020F0502020204030204" pitchFamily="34" charset="0"/>
                <a:ea typeface="Times New Roman" panose="02020603050405020304" pitchFamily="18" charset="0"/>
              </a:rPr>
              <a:t>Dump trucks and watercart to arrive for Certified Safe inspections.</a:t>
            </a:r>
            <a:endParaRPr lang="en-NZ" sz="1800" dirty="0">
              <a:effectLst/>
              <a:latin typeface="Calibri" panose="020F0502020204030204" pitchFamily="34" charset="0"/>
              <a:ea typeface="Calibri" panose="020F0502020204030204" pitchFamily="34" charset="0"/>
            </a:endParaRPr>
          </a:p>
          <a:p>
            <a:pPr marL="228600"/>
            <a:r>
              <a:rPr lang="en-NZ" sz="1800" dirty="0">
                <a:effectLst/>
                <a:latin typeface="Calibri" panose="020F0502020204030204" pitchFamily="34" charset="0"/>
                <a:ea typeface="Calibri" panose="020F0502020204030204" pitchFamily="34" charset="0"/>
              </a:rPr>
              <a:t> </a:t>
            </a:r>
          </a:p>
          <a:p>
            <a:endParaRPr lang="en-NZ" sz="1800" dirty="0">
              <a:effectLst/>
              <a:latin typeface="Calibri" panose="020F0502020204030204" pitchFamily="34" charset="0"/>
              <a:ea typeface="Calibri" panose="020F0502020204030204" pitchFamily="34" charset="0"/>
            </a:endParaRPr>
          </a:p>
        </p:txBody>
      </p:sp>
      <p:pic>
        <p:nvPicPr>
          <p:cNvPr id="2" name="Picture 1" descr="A water in a forest&#10;&#10;Description automatically generated with medium confidence">
            <a:extLst>
              <a:ext uri="{FF2B5EF4-FFF2-40B4-BE49-F238E27FC236}">
                <a16:creationId xmlns:a16="http://schemas.microsoft.com/office/drawing/2014/main" id="{C15A4A5F-6D2E-570D-6E4E-642AEFE373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4603" y="1737461"/>
            <a:ext cx="2857500" cy="2209800"/>
          </a:xfrm>
          <a:prstGeom prst="rect">
            <a:avLst/>
          </a:prstGeom>
          <a:noFill/>
          <a:ln>
            <a:noFill/>
          </a:ln>
        </p:spPr>
      </p:pic>
      <p:pic>
        <p:nvPicPr>
          <p:cNvPr id="4" name="Picture 3" descr="A dirt track in a forest&#10;&#10;Description automatically generated">
            <a:extLst>
              <a:ext uri="{FF2B5EF4-FFF2-40B4-BE49-F238E27FC236}">
                <a16:creationId xmlns:a16="http://schemas.microsoft.com/office/drawing/2014/main" id="{89726FD8-76B7-8054-C895-F67B247ADE89}"/>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424603" y="4233862"/>
            <a:ext cx="2893060" cy="2047875"/>
          </a:xfrm>
          <a:prstGeom prst="rect">
            <a:avLst/>
          </a:prstGeom>
          <a:noFill/>
          <a:ln>
            <a:noFill/>
          </a:ln>
        </p:spPr>
      </p:pic>
    </p:spTree>
    <p:extLst>
      <p:ext uri="{BB962C8B-B14F-4D97-AF65-F5344CB8AC3E}">
        <p14:creationId xmlns:p14="http://schemas.microsoft.com/office/powerpoint/2010/main" val="395633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6EDDA3-E867-2E1D-BEDE-4A3782EC37F5}"/>
              </a:ext>
            </a:extLst>
          </p:cNvPr>
          <p:cNvSpPr>
            <a:spLocks noGrp="1"/>
          </p:cNvSpPr>
          <p:nvPr>
            <p:ph type="title"/>
          </p:nvPr>
        </p:nvSpPr>
        <p:spPr/>
        <p:txBody>
          <a:bodyPr/>
          <a:lstStyle/>
          <a:p>
            <a:r>
              <a:rPr lang="en-AU" dirty="0"/>
              <a:t>Willowbank Quarry CLG Update</a:t>
            </a:r>
          </a:p>
        </p:txBody>
      </p:sp>
      <p:sp>
        <p:nvSpPr>
          <p:cNvPr id="9" name="Content Placeholder 8">
            <a:extLst>
              <a:ext uri="{FF2B5EF4-FFF2-40B4-BE49-F238E27FC236}">
                <a16:creationId xmlns:a16="http://schemas.microsoft.com/office/drawing/2014/main" id="{62D44AD2-EA28-1EC2-8B72-C6AAB4DDDB4E}"/>
              </a:ext>
            </a:extLst>
          </p:cNvPr>
          <p:cNvSpPr>
            <a:spLocks noGrp="1"/>
          </p:cNvSpPr>
          <p:nvPr>
            <p:ph idx="1"/>
          </p:nvPr>
        </p:nvSpPr>
        <p:spPr>
          <a:xfrm>
            <a:off x="371476" y="1825625"/>
            <a:ext cx="7167660" cy="4351338"/>
          </a:xfrm>
        </p:spPr>
        <p:txBody>
          <a:bodyPr>
            <a:normAutofit fontScale="25000" lnSpcReduction="20000"/>
          </a:bodyPr>
          <a:lstStyle/>
          <a:p>
            <a:r>
              <a:rPr lang="en-NZ" sz="2400" dirty="0">
                <a:effectLst/>
                <a:latin typeface="Calibri" panose="020F0502020204030204" pitchFamily="34" charset="0"/>
                <a:ea typeface="Calibri" panose="020F0502020204030204" pitchFamily="34" charset="0"/>
              </a:rPr>
              <a:t> </a:t>
            </a:r>
            <a:r>
              <a:rPr lang="en-NZ" sz="2400" b="1" u="sng" dirty="0">
                <a:effectLst/>
                <a:latin typeface="Calibri" panose="020F0502020204030204" pitchFamily="34" charset="0"/>
                <a:ea typeface="Calibri" panose="020F0502020204030204" pitchFamily="34" charset="0"/>
              </a:rPr>
              <a:t>Week 2 – 19</a:t>
            </a:r>
            <a:r>
              <a:rPr lang="en-NZ" sz="2400" b="1" u="sng" baseline="30000" dirty="0">
                <a:effectLst/>
                <a:latin typeface="Calibri" panose="020F0502020204030204" pitchFamily="34" charset="0"/>
                <a:ea typeface="Calibri" panose="020F0502020204030204" pitchFamily="34" charset="0"/>
              </a:rPr>
              <a:t>th</a:t>
            </a:r>
            <a:r>
              <a:rPr lang="en-NZ" sz="2400" b="1" u="sng" dirty="0">
                <a:effectLst/>
                <a:latin typeface="Calibri" panose="020F0502020204030204" pitchFamily="34" charset="0"/>
                <a:ea typeface="Calibri" panose="020F0502020204030204" pitchFamily="34" charset="0"/>
              </a:rPr>
              <a:t> Feb</a:t>
            </a:r>
            <a:endParaRPr lang="en-NZ" sz="2400" dirty="0">
              <a:effectLst/>
              <a:latin typeface="Calibri" panose="020F0502020204030204" pitchFamily="34" charset="0"/>
              <a:ea typeface="Calibri" panose="020F0502020204030204" pitchFamily="34" charset="0"/>
            </a:endParaRPr>
          </a:p>
          <a:p>
            <a:r>
              <a:rPr lang="en-NZ" sz="2400" dirty="0">
                <a:effectLst/>
                <a:latin typeface="Calibri" panose="020F0502020204030204" pitchFamily="34" charset="0"/>
                <a:ea typeface="Calibri" panose="020F0502020204030204" pitchFamily="34" charset="0"/>
              </a:rPr>
              <a:t>Visual Bund:</a:t>
            </a: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Install access road for dump truck access to furthest point of bund build.</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Strip and Stockpile topsoil within paddock at bund location.</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Begin bulk imports of overburden to build bund.</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Dust suppression using watercarts.</a:t>
            </a:r>
            <a:r>
              <a:rPr lang="en-NZ" sz="2400" dirty="0">
                <a:effectLst/>
                <a:latin typeface="Calibri" panose="020F0502020204030204" pitchFamily="34" charset="0"/>
                <a:ea typeface="Calibri" panose="020F0502020204030204" pitchFamily="34" charset="0"/>
              </a:rPr>
              <a:t> </a:t>
            </a:r>
          </a:p>
          <a:p>
            <a:r>
              <a:rPr lang="en-NZ" sz="2400" dirty="0">
                <a:effectLst/>
                <a:latin typeface="Calibri" panose="020F0502020204030204" pitchFamily="34" charset="0"/>
                <a:ea typeface="Calibri" panose="020F0502020204030204" pitchFamily="34" charset="0"/>
              </a:rPr>
              <a:t>Quarry Works:</a:t>
            </a: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Extract Overburden using 87t excavator.</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Dust suppression using watercart.</a:t>
            </a:r>
            <a:endParaRPr lang="en-NZ" sz="2400" dirty="0">
              <a:effectLst/>
              <a:latin typeface="Calibri" panose="020F0502020204030204" pitchFamily="34" charset="0"/>
              <a:ea typeface="Calibri" panose="020F0502020204030204" pitchFamily="34" charset="0"/>
            </a:endParaRPr>
          </a:p>
          <a:p>
            <a:pPr marL="0" indent="0">
              <a:buNone/>
            </a:pPr>
            <a:endParaRPr lang="en-NZ" sz="2400" dirty="0">
              <a:effectLst/>
              <a:latin typeface="Calibri" panose="020F0502020204030204" pitchFamily="34" charset="0"/>
              <a:ea typeface="Calibri" panose="020F0502020204030204" pitchFamily="34" charset="0"/>
            </a:endParaRPr>
          </a:p>
          <a:p>
            <a:r>
              <a:rPr lang="en-NZ" sz="2400" b="1" u="sng" dirty="0">
                <a:effectLst/>
                <a:latin typeface="Calibri" panose="020F0502020204030204" pitchFamily="34" charset="0"/>
                <a:ea typeface="Calibri" panose="020F0502020204030204" pitchFamily="34" charset="0"/>
              </a:rPr>
              <a:t>Week 3 – 26</a:t>
            </a:r>
            <a:r>
              <a:rPr lang="en-NZ" sz="2400" b="1" u="sng" baseline="30000" dirty="0">
                <a:effectLst/>
                <a:latin typeface="Calibri" panose="020F0502020204030204" pitchFamily="34" charset="0"/>
                <a:ea typeface="Calibri" panose="020F0502020204030204" pitchFamily="34" charset="0"/>
              </a:rPr>
              <a:t>th</a:t>
            </a:r>
            <a:r>
              <a:rPr lang="en-NZ" sz="2400" b="1" u="sng" dirty="0">
                <a:effectLst/>
                <a:latin typeface="Calibri" panose="020F0502020204030204" pitchFamily="34" charset="0"/>
                <a:ea typeface="Calibri" panose="020F0502020204030204" pitchFamily="34" charset="0"/>
              </a:rPr>
              <a:t> Feb</a:t>
            </a:r>
            <a:endParaRPr lang="en-NZ" sz="2400" dirty="0">
              <a:effectLst/>
              <a:latin typeface="Calibri" panose="020F0502020204030204" pitchFamily="34" charset="0"/>
              <a:ea typeface="Calibri" panose="020F0502020204030204" pitchFamily="34" charset="0"/>
            </a:endParaRPr>
          </a:p>
          <a:p>
            <a:r>
              <a:rPr lang="en-NZ" sz="2400" dirty="0">
                <a:effectLst/>
                <a:latin typeface="Calibri" panose="020F0502020204030204" pitchFamily="34" charset="0"/>
                <a:ea typeface="Calibri" panose="020F0502020204030204" pitchFamily="34" charset="0"/>
              </a:rPr>
              <a:t>Visual Bund:</a:t>
            </a: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Continue building Visual Bund, trim to designed height and shape.</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Using local stockpile, topsoil any completed bund areas, shape, hay mulch and hydroseed.</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Remove a section of trees as identified for bund construction.</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Dust suppression using watercarts.</a:t>
            </a:r>
            <a:endParaRPr lang="en-NZ" sz="2400" dirty="0">
              <a:effectLst/>
              <a:latin typeface="Calibri" panose="020F0502020204030204" pitchFamily="34" charset="0"/>
              <a:ea typeface="Calibri" panose="020F0502020204030204" pitchFamily="34" charset="0"/>
            </a:endParaRPr>
          </a:p>
          <a:p>
            <a:r>
              <a:rPr lang="en-NZ" sz="2400" dirty="0">
                <a:effectLst/>
                <a:latin typeface="Calibri" panose="020F0502020204030204" pitchFamily="34" charset="0"/>
                <a:ea typeface="Calibri" panose="020F0502020204030204" pitchFamily="34" charset="0"/>
              </a:rPr>
              <a:t> Quarry Works:</a:t>
            </a: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Continue overburden extraction for visual bund build.</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Begin Fill Site access road widening.</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Dust suppression using watercarts.</a:t>
            </a:r>
            <a:r>
              <a:rPr lang="en-NZ" sz="2400" dirty="0">
                <a:effectLst/>
                <a:latin typeface="Calibri" panose="020F0502020204030204" pitchFamily="34" charset="0"/>
                <a:ea typeface="Calibri" panose="020F0502020204030204" pitchFamily="34" charset="0"/>
              </a:rPr>
              <a:t> </a:t>
            </a:r>
          </a:p>
          <a:p>
            <a:r>
              <a:rPr lang="en-NZ" sz="2400" b="1" u="sng" dirty="0">
                <a:effectLst/>
                <a:latin typeface="Calibri" panose="020F0502020204030204" pitchFamily="34" charset="0"/>
                <a:ea typeface="Calibri" panose="020F0502020204030204" pitchFamily="34" charset="0"/>
              </a:rPr>
              <a:t>Week 4 – 4</a:t>
            </a:r>
            <a:r>
              <a:rPr lang="en-NZ" sz="2400" b="1" u="sng" baseline="30000" dirty="0">
                <a:effectLst/>
                <a:latin typeface="Calibri" panose="020F0502020204030204" pitchFamily="34" charset="0"/>
                <a:ea typeface="Calibri" panose="020F0502020204030204" pitchFamily="34" charset="0"/>
              </a:rPr>
              <a:t>th</a:t>
            </a:r>
            <a:r>
              <a:rPr lang="en-NZ" sz="2400" b="1" u="sng" dirty="0">
                <a:effectLst/>
                <a:latin typeface="Calibri" panose="020F0502020204030204" pitchFamily="34" charset="0"/>
                <a:ea typeface="Calibri" panose="020F0502020204030204" pitchFamily="34" charset="0"/>
              </a:rPr>
              <a:t> March </a:t>
            </a:r>
            <a:endParaRPr lang="en-NZ" sz="2400" dirty="0">
              <a:effectLst/>
              <a:latin typeface="Calibri" panose="020F0502020204030204" pitchFamily="34" charset="0"/>
              <a:ea typeface="Calibri" panose="020F0502020204030204" pitchFamily="34" charset="0"/>
            </a:endParaRPr>
          </a:p>
          <a:p>
            <a:r>
              <a:rPr lang="en-NZ" sz="2400" b="1" u="none" strike="noStrike" dirty="0">
                <a:effectLst/>
                <a:latin typeface="Calibri" panose="020F0502020204030204" pitchFamily="34" charset="0"/>
                <a:ea typeface="Calibri" panose="020F0502020204030204" pitchFamily="34" charset="0"/>
              </a:rPr>
              <a:t> </a:t>
            </a:r>
            <a:endParaRPr lang="en-NZ"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2400" dirty="0">
                <a:effectLst/>
                <a:latin typeface="Calibri" panose="020F0502020204030204" pitchFamily="34" charset="0"/>
                <a:ea typeface="Times New Roman" panose="02020603050405020304" pitchFamily="18" charset="0"/>
              </a:rPr>
              <a:t>Continues as per Week 3</a:t>
            </a:r>
            <a:endParaRPr lang="en-NZ" sz="2400" dirty="0">
              <a:effectLst/>
              <a:latin typeface="Calibri" panose="020F0502020204030204" pitchFamily="34" charset="0"/>
              <a:ea typeface="Calibri" panose="020F0502020204030204" pitchFamily="34" charset="0"/>
            </a:endParaRPr>
          </a:p>
          <a:p>
            <a:endParaRPr lang="en-NZ" dirty="0"/>
          </a:p>
        </p:txBody>
      </p:sp>
      <p:pic>
        <p:nvPicPr>
          <p:cNvPr id="5" name="Picture 4">
            <a:extLst>
              <a:ext uri="{FF2B5EF4-FFF2-40B4-BE49-F238E27FC236}">
                <a16:creationId xmlns:a16="http://schemas.microsoft.com/office/drawing/2014/main" id="{B95A9D98-E30C-D89B-1726-E18D7A5646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4603" y="1825625"/>
            <a:ext cx="2893060" cy="2047875"/>
          </a:xfrm>
          <a:prstGeom prst="rect">
            <a:avLst/>
          </a:prstGeom>
          <a:noFill/>
          <a:ln>
            <a:noFill/>
          </a:ln>
        </p:spPr>
      </p:pic>
      <p:pic>
        <p:nvPicPr>
          <p:cNvPr id="7" name="Picture 6">
            <a:extLst>
              <a:ext uri="{FF2B5EF4-FFF2-40B4-BE49-F238E27FC236}">
                <a16:creationId xmlns:a16="http://schemas.microsoft.com/office/drawing/2014/main" id="{34363D28-33E7-63ED-5CB0-9237E5A2ACB0}"/>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424602" y="4129088"/>
            <a:ext cx="2893059" cy="2047875"/>
          </a:xfrm>
          <a:prstGeom prst="rect">
            <a:avLst/>
          </a:prstGeom>
          <a:noFill/>
          <a:ln>
            <a:noFill/>
          </a:ln>
        </p:spPr>
      </p:pic>
    </p:spTree>
    <p:extLst>
      <p:ext uri="{BB962C8B-B14F-4D97-AF65-F5344CB8AC3E}">
        <p14:creationId xmlns:p14="http://schemas.microsoft.com/office/powerpoint/2010/main" val="3857466706"/>
      </p:ext>
    </p:extLst>
  </p:cSld>
  <p:clrMapOvr>
    <a:masterClrMapping/>
  </p:clrMapOvr>
</p:sld>
</file>

<file path=ppt/theme/theme1.xml><?xml version="1.0" encoding="utf-8"?>
<a:theme xmlns:a="http://schemas.openxmlformats.org/drawingml/2006/main" name="Office Theme">
  <a:themeElements>
    <a:clrScheme name="FULTON HOGAN">
      <a:dk1>
        <a:sysClr val="windowText" lastClr="000000"/>
      </a:dk1>
      <a:lt1>
        <a:sysClr val="window" lastClr="FFFFFF"/>
      </a:lt1>
      <a:dk2>
        <a:srgbClr val="44546A"/>
      </a:dk2>
      <a:lt2>
        <a:srgbClr val="E7E6E6"/>
      </a:lt2>
      <a:accent1>
        <a:srgbClr val="00ABD6"/>
      </a:accent1>
      <a:accent2>
        <a:srgbClr val="F68121"/>
      </a:accent2>
      <a:accent3>
        <a:srgbClr val="363636"/>
      </a:accent3>
      <a:accent4>
        <a:srgbClr val="E7E3E1"/>
      </a:accent4>
      <a:accent5>
        <a:srgbClr val="64B454"/>
      </a:accent5>
      <a:accent6>
        <a:srgbClr val="FFD41C"/>
      </a:accent6>
      <a:hlink>
        <a:srgbClr val="00ABD6"/>
      </a:hlink>
      <a:folHlink>
        <a:srgbClr val="323F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ULTON HOGAN">
      <a:dk1>
        <a:sysClr val="windowText" lastClr="000000"/>
      </a:dk1>
      <a:lt1>
        <a:sysClr val="window" lastClr="FFFFFF"/>
      </a:lt1>
      <a:dk2>
        <a:srgbClr val="44546A"/>
      </a:dk2>
      <a:lt2>
        <a:srgbClr val="E7E6E6"/>
      </a:lt2>
      <a:accent1>
        <a:srgbClr val="00ABD6"/>
      </a:accent1>
      <a:accent2>
        <a:srgbClr val="F68121"/>
      </a:accent2>
      <a:accent3>
        <a:srgbClr val="363636"/>
      </a:accent3>
      <a:accent4>
        <a:srgbClr val="E7E3E1"/>
      </a:accent4>
      <a:accent5>
        <a:srgbClr val="64B454"/>
      </a:accent5>
      <a:accent6>
        <a:srgbClr val="FFD41C"/>
      </a:accent6>
      <a:hlink>
        <a:srgbClr val="00ABD6"/>
      </a:hlink>
      <a:folHlink>
        <a:srgbClr val="323F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g5a9dec9e1fd416e9e5b9a316e667bbf xmlns="67a9c916-b9aa-4dc2-9f16-c44ca415698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e5186acf-1b78-4be4-b27a-2a3469f2647d</TermId>
        </TermInfo>
      </Terms>
    </g5a9dec9e1fd416e9e5b9a316e667bbf>
    <_ip_UnifiedCompliancePolicyUIAction xmlns="http://schemas.microsoft.com/sharepoint/v3" xsi:nil="true"/>
    <p26d89a0263542aabd470eeea5ac3365 xmlns="67a9c916-b9aa-4dc2-9f16-c44ca415698d">
      <Terms xmlns="http://schemas.microsoft.com/office/infopath/2007/PartnerControls">
        <TermInfo xmlns="http://schemas.microsoft.com/office/infopath/2007/PartnerControls">
          <TermName xmlns="http://schemas.microsoft.com/office/infopath/2007/PartnerControls">All Functional Units</TermName>
          <TermId xmlns="http://schemas.microsoft.com/office/infopath/2007/PartnerControls">a1569103-754c-43c1-9a3c-61bc33dea12b</TermId>
        </TermInfo>
      </Terms>
    </p26d89a0263542aabd470eeea5ac3365>
    <ib785f1186b44ce78af8dc48dbb4e290 xmlns="67a9c916-b9aa-4dc2-9f16-c44ca415698d">
      <Terms xmlns="http://schemas.microsoft.com/office/infopath/2007/PartnerControls"/>
    </ib785f1186b44ce78af8dc48dbb4e290>
    <TaxKeywordTaxHTField xmlns="67a9c916-b9aa-4dc2-9f16-c44ca415698d">
      <Terms xmlns="http://schemas.microsoft.com/office/infopath/2007/PartnerControls"/>
    </TaxKeywordTaxHTField>
    <Workflow_x0020_Status xmlns="06e45ebd-6082-4548-8335-b30e30c2f131">
      <Url xsi:nil="true"/>
      <Description xsi:nil="true"/>
    </Workflow_x0020_Status>
    <a48896fef0d04528a9e7903dd926c129 xmlns="67a9c916-b9aa-4dc2-9f16-c44ca415698d">
      <Terms xmlns="http://schemas.microsoft.com/office/infopath/2007/PartnerControls">
        <TermInfo xmlns="http://schemas.microsoft.com/office/infopath/2007/PartnerControls">
          <TermName xmlns="http://schemas.microsoft.com/office/infopath/2007/PartnerControls">Develop Document Templates</TermName>
          <TermId xmlns="http://schemas.microsoft.com/office/infopath/2007/PartnerControls">8b77fdf3-f17f-4605-ab93-45b466e99ea9</TermId>
        </TermInfo>
      </Terms>
    </a48896fef0d04528a9e7903dd926c129>
    <MSFlowStatus xmlns="06e45ebd-6082-4548-8335-b30e30c2f131" xsi:nil="true"/>
    <PublishedOn xmlns="67a9c916-b9aa-4dc2-9f16-c44ca415698d">2023-02-23T11:00:00+00:00</PublishedOn>
    <UCMRevisionDate xmlns="67a9c916-b9aa-4dc2-9f16-c44ca415698d" xsi:nil="true"/>
    <TaxCatchAll xmlns="67a9c916-b9aa-4dc2-9f16-c44ca415698d">
      <Value>1847</Value>
      <Value>2105</Value>
      <Value>28</Value>
      <Value>924</Value>
      <Value>209</Value>
      <Value>276</Value>
    </TaxCatchAll>
    <n6ba358586ba4f9dbf17cd4c9c63f57e xmlns="67a9c916-b9aa-4dc2-9f16-c44ca415698d">
      <Terms xmlns="http://schemas.microsoft.com/office/infopath/2007/PartnerControls">
        <TermInfo xmlns="http://schemas.microsoft.com/office/infopath/2007/PartnerControls">
          <TermName xmlns="http://schemas.microsoft.com/office/infopath/2007/PartnerControls">All Locations</TermName>
          <TermId xmlns="http://schemas.microsoft.com/office/infopath/2007/PartnerControls">55703f85-d8d6-45e1-b826-4ad02bb0818d</TermId>
        </TermInfo>
      </Terms>
    </n6ba358586ba4f9dbf17cd4c9c63f57e>
    <_ip_UnifiedCompliancePolicyProperties xmlns="http://schemas.microsoft.com/sharepoint/v3" xsi:nil="true"/>
    <DLCPolicyLabelLock xmlns="42d9f551-e3bc-4232-aa06-95b51d714af8" xsi:nil="true"/>
    <Reviewer xmlns="67a9c916-b9aa-4dc2-9f16-c44ca415698d">
      <UserInfo>
        <DisplayName>SHAW, Abby</DisplayName>
        <AccountId>14193</AccountId>
        <AccountType/>
      </UserInfo>
    </Reviewer>
    <f904739242d54789ae7e6d81ae251e64 xmlns="67a9c916-b9aa-4dc2-9f16-c44ca415698d">
      <Terms xmlns="http://schemas.microsoft.com/office/infopath/2007/PartnerControls">
        <TermInfo xmlns="http://schemas.microsoft.com/office/infopath/2007/PartnerControls">
          <TermName xmlns="http://schemas.microsoft.com/office/infopath/2007/PartnerControls">All Locations</TermName>
          <TermId xmlns="http://schemas.microsoft.com/office/infopath/2007/PartnerControls">55703f85-d8d6-45e1-b826-4ad02bb0818d</TermId>
        </TermInfo>
      </Terms>
    </f904739242d54789ae7e6d81ae251e64>
    <CategoryDescription xmlns="http://schemas.microsoft.com/sharepoint.v3">Fulton Hogan - PowerPoint Template - 90 Years - Group</CategoryDescription>
    <bbfbf83bbaae4b128fc06bcffe480db0 xmlns="67a9c916-b9aa-4dc2-9f16-c44ca415698d">
      <Terms xmlns="http://schemas.microsoft.com/office/infopath/2007/PartnerControls">
        <TermInfo xmlns="http://schemas.microsoft.com/office/infopath/2007/PartnerControls">
          <TermName xmlns="http://schemas.microsoft.com/office/infopath/2007/PartnerControls">Internal Communications</TermName>
          <TermId xmlns="http://schemas.microsoft.com/office/infopath/2007/PartnerControls">452b20f3-ca1d-4e94-bd76-bef6aa91fc3a</TermId>
        </TermInfo>
      </Terms>
    </bbfbf83bbaae4b128fc06bcffe480db0>
    <DLCPolicyLabelClientValue xmlns="42d9f551-e3bc-4232-aa06-95b51d714af8" xsi:nil="true"/>
    <UCMRevisionNo xmlns="67a9c916-b9aa-4dc2-9f16-c44ca415698d" xsi:nil="true"/>
    <ReviewCycle xmlns="67a9c916-b9aa-4dc2-9f16-c44ca415698d" xsi:nil="true"/>
    <VersionComment xmlns="06e45ebd-6082-4548-8335-b30e30c2f131" xsi:nil="true"/>
    <SecondaryId xmlns="67a9c916-b9aa-4dc2-9f16-c44ca415698d" xsi:nil="true"/>
    <DocOwner xmlns="67a9c916-b9aa-4dc2-9f16-c44ca415698d">
      <UserInfo>
        <DisplayName>LAPPIN, Kelly</DisplayName>
        <AccountId>66</AccountId>
        <AccountType/>
      </UserInfo>
    </DocOwner>
    <f11f46590fb34d969c9d6d492b5a9ade xmlns="67a9c916-b9aa-4dc2-9f16-c44ca415698d">
      <Terms xmlns="http://schemas.microsoft.com/office/infopath/2007/PartnerControls"/>
    </f11f46590fb34d969c9d6d492b5a9ade>
    <UCMContentId xmlns="67a9c916-b9aa-4dc2-9f16-c44ca415698d" xsi:nil="true"/>
    <_dlc_DocId xmlns="348ed04b-c61c-4876-ac5f-e620c6290bdc">FHLIB-1677224255-64213</_dlc_DocId>
    <_dlc_DocIdUrl xmlns="348ed04b-c61c-4876-ac5f-e620c6290bdc">
      <Url>https://fultonhogan.sharepoint.com/sites/Lib/_layouts/15/DocIdRedir.aspx?ID=FHLIB-1677224255-64213</Url>
      <Description>FHLIB-1677224255-64213</Description>
    </_dlc_DocIdUrl>
    <DLCPolicyLabelValue xmlns="42d9f551-e3bc-4232-aa06-95b51d714af8">Version: 1.0</DLCPolicyLabelValue>
    <External_x0020_URL xmlns="67a9c916-b9aa-4dc2-9f16-c44ca415698d">
      <Url xsi:nil="true"/>
      <Description xsi:nil="true"/>
    </External_x0020_URL>
    <External_x0020_Share xmlns="67a9c916-b9aa-4dc2-9f16-c44ca415698d">false</External_x0020_Share>
  </documentManagement>
</p:properties>
</file>

<file path=customXml/item2.xml><?xml version="1.0" encoding="utf-8"?>
<?mso-contentType ?>
<p:Policy xmlns:p="office.server.policy" id="" local="true">
  <p:Name>IMSDocument</p:Name>
  <p:Description/>
  <p:Statement/>
  <p:PolicyItems>
    <p:PolicyItem featureId="Microsoft.Office.RecordsManagement.PolicyFeatures.PolicyLabel" staticId="0x01010036DA313DE51A6D48BD8D0E0D68B996ED010100076AF4062D446B4ABF47C5AECEFFB654|-2094414987" UniqueId="5615c737-3df0-4a09-b533-ac08afc61990">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justification>Left</justification>
            <font>Arial</font>
            <fontsize>8</fontsize>
          </properties>
          <segment type="literal">Version: </segment>
          <segment type="metadata">_UIVersionString</segment>
        </label>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IMSDocument" ma:contentTypeID="0x01010036DA313DE51A6D48BD8D0E0D68B996ED010100076AF4062D446B4ABF47C5AECEFFB654" ma:contentTypeVersion="1044" ma:contentTypeDescription="IMS Document" ma:contentTypeScope="" ma:versionID="89f246348fa8724e01ee99c072254c7f">
  <xsd:schema xmlns:xsd="http://www.w3.org/2001/XMLSchema" xmlns:xs="http://www.w3.org/2001/XMLSchema" xmlns:p="http://schemas.microsoft.com/office/2006/metadata/properties" xmlns:ns1="http://schemas.microsoft.com/sharepoint/v3" xmlns:ns2="http://schemas.microsoft.com/sharepoint.v3" xmlns:ns3="67a9c916-b9aa-4dc2-9f16-c44ca415698d" xmlns:ns4="42d9f551-e3bc-4232-aa06-95b51d714af8" xmlns:ns5="06e45ebd-6082-4548-8335-b30e30c2f131" xmlns:ns6="348ed04b-c61c-4876-ac5f-e620c6290bdc" targetNamespace="http://schemas.microsoft.com/office/2006/metadata/properties" ma:root="true" ma:fieldsID="fc5a38ad857f28c7270c0d37bb762ec5" ns1:_="" ns2:_="" ns3:_="" ns4:_="" ns5:_="" ns6:_="">
    <xsd:import namespace="http://schemas.microsoft.com/sharepoint/v3"/>
    <xsd:import namespace="http://schemas.microsoft.com/sharepoint.v3"/>
    <xsd:import namespace="67a9c916-b9aa-4dc2-9f16-c44ca415698d"/>
    <xsd:import namespace="42d9f551-e3bc-4232-aa06-95b51d714af8"/>
    <xsd:import namespace="06e45ebd-6082-4548-8335-b30e30c2f131"/>
    <xsd:import namespace="348ed04b-c61c-4876-ac5f-e620c6290bdc"/>
    <xsd:element name="properties">
      <xsd:complexType>
        <xsd:sequence>
          <xsd:element name="documentManagement">
            <xsd:complexType>
              <xsd:all>
                <xsd:element ref="ns2:CategoryDescription" minOccurs="0"/>
                <xsd:element ref="ns3:SecondaryId" minOccurs="0"/>
                <xsd:element ref="ns3:DocOwner"/>
                <xsd:element ref="ns3:Reviewer"/>
                <xsd:element ref="ns3:PublishedOn" minOccurs="0"/>
                <xsd:element ref="ns1:_ip_UnifiedCompliancePolicyProperties" minOccurs="0"/>
                <xsd:element ref="ns3:UCMContentId" minOccurs="0"/>
                <xsd:element ref="ns3:UCMRevisionNo" minOccurs="0"/>
                <xsd:element ref="ns3:UCMRevisionDate" minOccurs="0"/>
                <xsd:element ref="ns3:n6ba358586ba4f9dbf17cd4c9c63f57e" minOccurs="0"/>
                <xsd:element ref="ns3:ReviewCycle" minOccurs="0"/>
                <xsd:element ref="ns3:g5a9dec9e1fd416e9e5b9a316e667bbf" minOccurs="0"/>
                <xsd:element ref="ns3:p26d89a0263542aabd470eeea5ac3365" minOccurs="0"/>
                <xsd:element ref="ns3:ib785f1186b44ce78af8dc48dbb4e290" minOccurs="0"/>
                <xsd:element ref="ns3:f904739242d54789ae7e6d81ae251e64" minOccurs="0"/>
                <xsd:element ref="ns3:bbfbf83bbaae4b128fc06bcffe480db0" minOccurs="0"/>
                <xsd:element ref="ns3:TaxCatchAll" minOccurs="0"/>
                <xsd:element ref="ns1:_dlc_Exempt" minOccurs="0"/>
                <xsd:element ref="ns3:TaxCatchAllLabel" minOccurs="0"/>
                <xsd:element ref="ns3:TaxKeywordTaxHTField" minOccurs="0"/>
                <xsd:element ref="ns3:a48896fef0d04528a9e7903dd926c129" minOccurs="0"/>
                <xsd:element ref="ns3:f11f46590fb34d969c9d6d492b5a9ade" minOccurs="0"/>
                <xsd:element ref="ns3:External_x0020_Share" minOccurs="0"/>
                <xsd:element ref="ns3:External_x0020_URL" minOccurs="0"/>
                <xsd:element ref="ns4:DLCPolicyLabelClientValue" minOccurs="0"/>
                <xsd:element ref="ns1:_ip_UnifiedCompliancePolicyUIAction" minOccurs="0"/>
                <xsd:element ref="ns5:Workflow_x0020_Status" minOccurs="0"/>
                <xsd:element ref="ns4:DLCPolicyLabelLock" minOccurs="0"/>
                <xsd:element ref="ns5:VersionComment" minOccurs="0"/>
                <xsd:element ref="ns5:MediaServiceOCR" minOccurs="0"/>
                <xsd:element ref="ns5:MediaServiceAutoKeyPoints" minOccurs="0"/>
                <xsd:element ref="ns5:MediaServiceKeyPoints" minOccurs="0"/>
                <xsd:element ref="ns5:MediaServiceObjectDetectorVersions" minOccurs="0"/>
                <xsd:element ref="ns5:MSFlowStatus" minOccurs="0"/>
                <xsd:element ref="ns4:DLCPolicyLabelValue" minOccurs="0"/>
                <xsd:element ref="ns6:_dlc_DocId" minOccurs="0"/>
                <xsd:element ref="ns6:_dlc_DocIdUrl" minOccurs="0"/>
                <xsd:element ref="ns6: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dlc_Exempt" ma:index="31" nillable="true" ma:displayName="Exempt from Policy" ma:description="" ma:hidden="true" ma:internalName="_dlc_Exempt" ma:readOnly="true">
      <xsd:simpleType>
        <xsd:restriction base="dms:Unknown"/>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description="Description should be short and concise" ma:indexed="true"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a9c916-b9aa-4dc2-9f16-c44ca415698d" elementFormDefault="qualified">
    <xsd:import namespace="http://schemas.microsoft.com/office/2006/documentManagement/types"/>
    <xsd:import namespace="http://schemas.microsoft.com/office/infopath/2007/PartnerControls"/>
    <xsd:element name="SecondaryId" ma:index="5" nillable="true" ma:displayName="SecondaryId" ma:description="Associate a code or ID with this document. The document can be found by searching for this ID in theHub." ma:indexed="true" ma:internalName="SecondaryId">
      <xsd:simpleType>
        <xsd:restriction base="dms:Text">
          <xsd:maxLength value="30"/>
        </xsd:restriction>
      </xsd:simpleType>
    </xsd:element>
    <xsd:element name="DocOwner" ma:index="9" ma:displayName="Doc Owner" ma:description="Responsible for the final approval of the document" ma:indexed="true" ma:list="UserInfo" ma:SearchPeopleOnly="false" ma:SharePointGroup="0" ma:internalName="DocOwner"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viewer" ma:index="10" ma:displayName="Reviewer" ma:description="Responsible for review of the document" ma:indexed="true" ma:list="UserInfo" ma:SearchPeopleOnly="false" ma:SharePointGroup="0" ma:internalName="Reviewer"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blishedOn" ma:index="11" nillable="true" ma:displayName="PublishedOn" ma:description="The date a new document was released, or for existing documents, the date of the latest review" ma:format="DateOnly" ma:indexed="true" ma:internalName="PublishedOn">
      <xsd:simpleType>
        <xsd:restriction base="dms:DateTime"/>
      </xsd:simpleType>
    </xsd:element>
    <xsd:element name="UCMContentId" ma:index="14" nillable="true" ma:displayName="UCMContentId" ma:description="UCM Content Id" ma:hidden="true" ma:internalName="UCMContentId" ma:readOnly="false">
      <xsd:simpleType>
        <xsd:restriction base="dms:Text">
          <xsd:maxLength value="15"/>
        </xsd:restriction>
      </xsd:simpleType>
    </xsd:element>
    <xsd:element name="UCMRevisionNo" ma:index="15" nillable="true" ma:displayName="UCMRevisionNo" ma:decimals="0" ma:description="UCM Revision Number" ma:hidden="true" ma:internalName="UCMRevisionNo" ma:readOnly="false">
      <xsd:simpleType>
        <xsd:restriction base="dms:Number">
          <xsd:maxInclusive value="9999"/>
          <xsd:minInclusive value="0"/>
        </xsd:restriction>
      </xsd:simpleType>
    </xsd:element>
    <xsd:element name="UCMRevisionDate" ma:index="16" nillable="true" ma:displayName="UCMRevisionDate" ma:description="UCM Revision Date" ma:format="DateOnly" ma:hidden="true" ma:internalName="UCMRevisionDate" ma:readOnly="false">
      <xsd:simpleType>
        <xsd:restriction base="dms:DateTime"/>
      </xsd:simpleType>
    </xsd:element>
    <xsd:element name="n6ba358586ba4f9dbf17cd4c9c63f57e" ma:index="19" nillable="true" ma:taxonomy="true" ma:internalName="n6ba358586ba4f9dbf17cd4c9c63f57e" ma:taxonomyFieldName="Country" ma:displayName="Country" ma:indexed="true" ma:readOnly="false" ma:default="" ma:fieldId="{76ba3585-86ba-4f9d-bf17-cd4c9c63f57e}" ma:sspId="96abf4f6-7c6c-4ff0-bf63-d185f0011c7c" ma:termSetId="ae015324-ce32-418f-8803-d7f5a2e1e90f" ma:anchorId="00000000-0000-0000-0000-000000000000" ma:open="false" ma:isKeyword="false">
      <xsd:complexType>
        <xsd:sequence>
          <xsd:element ref="pc:Terms" minOccurs="0" maxOccurs="1"/>
        </xsd:sequence>
      </xsd:complexType>
    </xsd:element>
    <xsd:element name="ReviewCycle" ma:index="20" nillable="true" ma:displayName="Review Cycle" ma:description="Review Cycle" ma:format="DateOnly" ma:hidden="true" ma:internalName="ReviewCycle" ma:readOnly="false">
      <xsd:simpleType>
        <xsd:restriction base="dms:DateTime"/>
      </xsd:simpleType>
    </xsd:element>
    <xsd:element name="g5a9dec9e1fd416e9e5b9a316e667bbf" ma:index="22" ma:taxonomy="true" ma:internalName="g5a9dec9e1fd416e9e5b9a316e667bbf" ma:taxonomyFieldName="IMSDocType" ma:displayName="IMS Doc Type" ma:indexed="true" ma:default="" ma:fieldId="{05a9dec9-e1fd-416e-9e5b-9a316e667bbf}" ma:sspId="96abf4f6-7c6c-4ff0-bf63-d185f0011c7c" ma:termSetId="43639b0f-beb3-41fc-9d86-bc45d55af213" ma:anchorId="00000000-0000-0000-0000-000000000000" ma:open="false" ma:isKeyword="false">
      <xsd:complexType>
        <xsd:sequence>
          <xsd:element ref="pc:Terms" minOccurs="0" maxOccurs="1"/>
        </xsd:sequence>
      </xsd:complexType>
    </xsd:element>
    <xsd:element name="p26d89a0263542aabd470eeea5ac3365" ma:index="23" ma:taxonomy="true" ma:internalName="p26d89a0263542aabd470eeea5ac3365" ma:taxonomyFieldName="FunctionalUnit" ma:displayName="Functional Unit" ma:default="" ma:fieldId="{926d89a0-2635-42aa-bd47-0eeea5ac3365}" ma:taxonomyMulti="true" ma:sspId="96abf4f6-7c6c-4ff0-bf63-d185f0011c7c" ma:termSetId="ea659f20-531e-4f36-94eb-fbe4934ac0cf" ma:anchorId="00000000-0000-0000-0000-000000000000" ma:open="false" ma:isKeyword="false">
      <xsd:complexType>
        <xsd:sequence>
          <xsd:element ref="pc:Terms" minOccurs="0" maxOccurs="1"/>
        </xsd:sequence>
      </xsd:complexType>
    </xsd:element>
    <xsd:element name="ib785f1186b44ce78af8dc48dbb4e290" ma:index="24" nillable="true" ma:taxonomy="true" ma:internalName="ib785f1186b44ce78af8dc48dbb4e290" ma:taxonomyFieldName="ProjectLifecycle" ma:displayName="Project Lifecycle" ma:readOnly="false" ma:default="" ma:fieldId="{2b785f11-86b4-4ce7-8af8-dc48dbb4e290}" ma:taxonomyMulti="true" ma:sspId="96abf4f6-7c6c-4ff0-bf63-d185f0011c7c" ma:termSetId="9620c394-5d82-4653-b395-539f43c9190a" ma:anchorId="00000000-0000-0000-0000-000000000000" ma:open="false" ma:isKeyword="false">
      <xsd:complexType>
        <xsd:sequence>
          <xsd:element ref="pc:Terms" minOccurs="0" maxOccurs="1"/>
        </xsd:sequence>
      </xsd:complexType>
    </xsd:element>
    <xsd:element name="f904739242d54789ae7e6d81ae251e64" ma:index="26" ma:taxonomy="true" ma:internalName="f904739242d54789ae7e6d81ae251e64" ma:taxonomyFieldName="SiteLocation" ma:displayName="Site Location" ma:default="" ma:fieldId="{f9047392-42d5-4789-ae7e-6d81ae251e64}" ma:taxonomyMulti="true" ma:sspId="96abf4f6-7c6c-4ff0-bf63-d185f0011c7c" ma:termSetId="3383565c-597c-47c3-871f-a411d5b374dc" ma:anchorId="00000000-0000-0000-0000-000000000000" ma:open="false" ma:isKeyword="false">
      <xsd:complexType>
        <xsd:sequence>
          <xsd:element ref="pc:Terms" minOccurs="0" maxOccurs="1"/>
        </xsd:sequence>
      </xsd:complexType>
    </xsd:element>
    <xsd:element name="bbfbf83bbaae4b128fc06bcffe480db0" ma:index="29" nillable="true" ma:taxonomy="true" ma:internalName="bbfbf83bbaae4b128fc06bcffe480db0" ma:taxonomyFieldName="BAMSummary" ma:displayName="Activity Summary" ma:indexed="true" ma:readOnly="false" ma:default="" ma:fieldId="{bbfbf83b-baae-4b12-8fc0-6bcffe480db0}" ma:sspId="96abf4f6-7c6c-4ff0-bf63-d185f0011c7c" ma:termSetId="9e6555a3-e754-421c-abe1-85b0cdee4f6d" ma:anchorId="00000000-0000-0000-0000-000000000000" ma:open="false" ma:isKeyword="false">
      <xsd:complexType>
        <xsd:sequence>
          <xsd:element ref="pc:Terms" minOccurs="0" maxOccurs="1"/>
        </xsd:sequence>
      </xsd:complexType>
    </xsd:element>
    <xsd:element name="TaxCatchAll" ma:index="30" nillable="true" ma:displayName="Taxonomy Catch All Column" ma:description="" ma:hidden="true" ma:list="{944b5a4a-3844-4bee-aca2-5c1284f1e3a2}" ma:internalName="TaxCatchAll" ma:showField="CatchAllData" ma:web="348ed04b-c61c-4876-ac5f-e620c6290bdc">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description="" ma:hidden="true" ma:list="{944b5a4a-3844-4bee-aca2-5c1284f1e3a2}" ma:internalName="TaxCatchAllLabel" ma:readOnly="true" ma:showField="CatchAllDataLabel" ma:web="348ed04b-c61c-4876-ac5f-e620c6290bdc">
      <xsd:complexType>
        <xsd:complexContent>
          <xsd:extension base="dms:MultiChoiceLookup">
            <xsd:sequence>
              <xsd:element name="Value" type="dms:Lookup" maxOccurs="unbounded" minOccurs="0" nillable="true"/>
            </xsd:sequence>
          </xsd:extension>
        </xsd:complexContent>
      </xsd:complexType>
    </xsd:element>
    <xsd:element name="TaxKeywordTaxHTField" ma:index="34" nillable="true" ma:taxonomy="true" ma:internalName="TaxKeywordTaxHTField" ma:taxonomyFieldName="TaxKeyword" ma:displayName="Enterprise Keywords" ma:fieldId="{23f27201-bee3-471e-b2e7-b64fd8b7ca38}" ma:taxonomyMulti="true" ma:sspId="96abf4f6-7c6c-4ff0-bf63-d185f0011c7c" ma:termSetId="00000000-0000-0000-0000-000000000000" ma:anchorId="00000000-0000-0000-0000-000000000000" ma:open="true" ma:isKeyword="true">
      <xsd:complexType>
        <xsd:sequence>
          <xsd:element ref="pc:Terms" minOccurs="0" maxOccurs="1"/>
        </xsd:sequence>
      </xsd:complexType>
    </xsd:element>
    <xsd:element name="a48896fef0d04528a9e7903dd926c129" ma:index="36" ma:taxonomy="true" ma:internalName="a48896fef0d04528a9e7903dd926c129" ma:taxonomyFieldName="BAM" ma:displayName="Activity" ma:indexed="true" ma:default="" ma:fieldId="{a48896fe-f0d0-4528-a9e7-903dd926c129}" ma:sspId="96abf4f6-7c6c-4ff0-bf63-d185f0011c7c" ma:termSetId="9e6555a3-e754-421c-abe1-85b0cdee4f6d" ma:anchorId="00000000-0000-0000-0000-000000000000" ma:open="false" ma:isKeyword="false">
      <xsd:complexType>
        <xsd:sequence>
          <xsd:element ref="pc:Terms" minOccurs="0" maxOccurs="1"/>
        </xsd:sequence>
      </xsd:complexType>
    </xsd:element>
    <xsd:element name="f11f46590fb34d969c9d6d492b5a9ade" ma:index="37" nillable="true" ma:taxonomy="true" ma:internalName="f11f46590fb34d969c9d6d492b5a9ade" ma:taxonomyFieldName="Info_x0020_Classification" ma:displayName="Info Classification" ma:default="" ma:fieldId="{f11f4659-0fb3-4d96-9c9d-6d492b5a9ade}" ma:sspId="96abf4f6-7c6c-4ff0-bf63-d185f0011c7c" ma:termSetId="d8e546aa-6c89-4203-a224-69c0120deb5e" ma:anchorId="00000000-0000-0000-0000-000000000000" ma:open="false" ma:isKeyword="false">
      <xsd:complexType>
        <xsd:sequence>
          <xsd:element ref="pc:Terms" minOccurs="0" maxOccurs="1"/>
        </xsd:sequence>
      </xsd:complexType>
    </xsd:element>
    <xsd:element name="External_x0020_Share" ma:index="39" nillable="true" ma:displayName="External Sharing" ma:default="0" ma:description="Click this checkbox if the document is to be shared externally via Azure BLOB" ma:hidden="true" ma:internalName="External_x0020_Share" ma:readOnly="false">
      <xsd:simpleType>
        <xsd:restriction base="dms:Boolean"/>
      </xsd:simpleType>
    </xsd:element>
    <xsd:element name="External_x0020_URL" ma:index="40" nillable="true" ma:displayName="External URL" ma:description="External sharing document URL (Azure BLOB)" ma:format="Hyperlink" ma:hidden="true" ma:internalName="External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d9f551-e3bc-4232-aa06-95b51d714af8" elementFormDefault="qualified">
    <xsd:import namespace="http://schemas.microsoft.com/office/2006/documentManagement/types"/>
    <xsd:import namespace="http://schemas.microsoft.com/office/infopath/2007/PartnerControls"/>
    <xsd:element name="DLCPolicyLabelClientValue" ma:index="41"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44" nillable="true" ma:displayName="Label Locked" ma:description="Indicates whether the label should be updated when item properties are modified." ma:hidden="true" ma:internalName="DLCPolicyLabelLock" ma:readOnly="false">
      <xsd:simpleType>
        <xsd:restriction base="dms:Text"/>
      </xsd:simpleType>
    </xsd:element>
    <xsd:element name="DLCPolicyLabelValue" ma:index="51" nillable="true" ma:displayName="Label" ma:description="Stores the current value of the label." ma:internalName="DLCPolicyLabelValue"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e45ebd-6082-4548-8335-b30e30c2f131" elementFormDefault="qualified">
    <xsd:import namespace="http://schemas.microsoft.com/office/2006/documentManagement/types"/>
    <xsd:import namespace="http://schemas.microsoft.com/office/infopath/2007/PartnerControls"/>
    <xsd:element name="Workflow_x0020_Status" ma:index="43" nillable="true" ma:displayName="Workflow Status" ma:format="Hyperlink" ma:hidden="true" ma:internalName="Workflow_x0020_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ersionComment" ma:index="45" nillable="true" ma:displayName="VersionComment" ma:hidden="true" ma:internalName="VersionComment" ma:readOnly="false">
      <xsd:simpleType>
        <xsd:restriction base="dms:Note"/>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element name="MediaServiceObjectDetectorVersions" ma:index="49" nillable="true" ma:displayName="MediaServiceObjectDetectorVersions" ma:hidden="true" ma:indexed="true" ma:internalName="MediaServiceObjectDetectorVersions" ma:readOnly="true">
      <xsd:simpleType>
        <xsd:restriction base="dms:Text"/>
      </xsd:simpleType>
    </xsd:element>
    <xsd:element name="MSFlowStatus" ma:index="50" nillable="true" ma:displayName="MSFlowStatus" ma:hidden="true" ma:indexed="true" ma:internalName="MSFlow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8ed04b-c61c-4876-ac5f-e620c6290bdc" elementFormDefault="qualified">
    <xsd:import namespace="http://schemas.microsoft.com/office/2006/documentManagement/types"/>
    <xsd:import namespace="http://schemas.microsoft.com/office/infopath/2007/PartnerControls"/>
    <xsd:element name="_dlc_DocId" ma:index="52" nillable="true" ma:displayName="Document ID Value" ma:description="The value of the document ID assigned to this item." ma:indexed="true" ma:internalName="_dlc_DocId" ma:readOnly="true">
      <xsd:simpleType>
        <xsd:restriction base="dms:Text"/>
      </xsd:simpleType>
    </xsd:element>
    <xsd:element name="_dlc_DocIdUrl" ma:index="5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3"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haredContentType xmlns="Microsoft.SharePoint.Taxonomy.ContentTypeSync" SourceId="96abf4f6-7c6c-4ff0-bf63-d185f0011c7c" ContentTypeId="0x01010036DA313DE51A6D48BD8D0E0D68B996ED0101" PreviousValue="true"/>
</file>

<file path=customXml/itemProps1.xml><?xml version="1.0" encoding="utf-8"?>
<ds:datastoreItem xmlns:ds="http://schemas.openxmlformats.org/officeDocument/2006/customXml" ds:itemID="{00DB56F4-9CAB-4E6C-B55F-B048BDD24F5D}">
  <ds:schemaRefs>
    <ds:schemaRef ds:uri="http://schemas.microsoft.com/office/2006/metadata/properties"/>
    <ds:schemaRef ds:uri="http://schemas.microsoft.com/office/infopath/2007/PartnerControls"/>
    <ds:schemaRef ds:uri="67a9c916-b9aa-4dc2-9f16-c44ca415698d"/>
    <ds:schemaRef ds:uri="http://schemas.microsoft.com/sharepoint/v3"/>
    <ds:schemaRef ds:uri="06e45ebd-6082-4548-8335-b30e30c2f131"/>
    <ds:schemaRef ds:uri="42d9f551-e3bc-4232-aa06-95b51d714af8"/>
    <ds:schemaRef ds:uri="http://schemas.microsoft.com/sharepoint.v3"/>
    <ds:schemaRef ds:uri="348ed04b-c61c-4876-ac5f-e620c6290bdc"/>
  </ds:schemaRefs>
</ds:datastoreItem>
</file>

<file path=customXml/itemProps2.xml><?xml version="1.0" encoding="utf-8"?>
<ds:datastoreItem xmlns:ds="http://schemas.openxmlformats.org/officeDocument/2006/customXml" ds:itemID="{F2AEB126-FF7E-46BE-A9C2-8D5696071D2F}">
  <ds:schemaRefs>
    <ds:schemaRef ds:uri="office.server.policy"/>
  </ds:schemaRefs>
</ds:datastoreItem>
</file>

<file path=customXml/itemProps3.xml><?xml version="1.0" encoding="utf-8"?>
<ds:datastoreItem xmlns:ds="http://schemas.openxmlformats.org/officeDocument/2006/customXml" ds:itemID="{4DCDA873-6434-42F5-B1F4-0980A3C0F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67a9c916-b9aa-4dc2-9f16-c44ca415698d"/>
    <ds:schemaRef ds:uri="42d9f551-e3bc-4232-aa06-95b51d714af8"/>
    <ds:schemaRef ds:uri="06e45ebd-6082-4548-8335-b30e30c2f131"/>
    <ds:schemaRef ds:uri="348ed04b-c61c-4876-ac5f-e620c6290b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7FF16FD-1691-4C7B-A3D1-17A0A2F8B36F}">
  <ds:schemaRefs>
    <ds:schemaRef ds:uri="http://schemas.microsoft.com/sharepoint/events"/>
  </ds:schemaRefs>
</ds:datastoreItem>
</file>

<file path=customXml/itemProps5.xml><?xml version="1.0" encoding="utf-8"?>
<ds:datastoreItem xmlns:ds="http://schemas.openxmlformats.org/officeDocument/2006/customXml" ds:itemID="{18C7D6C5-D664-4ABB-B1FF-F8704B5E10D5}">
  <ds:schemaRefs>
    <ds:schemaRef ds:uri="http://schemas.microsoft.com/sharepoint/v3/contenttype/forms"/>
  </ds:schemaRefs>
</ds:datastoreItem>
</file>

<file path=customXml/itemProps6.xml><?xml version="1.0" encoding="utf-8"?>
<ds:datastoreItem xmlns:ds="http://schemas.openxmlformats.org/officeDocument/2006/customXml" ds:itemID="{D96CDF2D-332A-448B-AB36-48ABE7C9768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PowerPoint Template-Fulton Hogan-Charcoal</Template>
  <TotalTime>1689</TotalTime>
  <Words>552</Words>
  <Application>Microsoft Office PowerPoint</Application>
  <PresentationFormat>Widescreen</PresentationFormat>
  <Paragraphs>64</Paragraphs>
  <Slides>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Symbol</vt:lpstr>
      <vt:lpstr>Office Theme</vt:lpstr>
      <vt:lpstr>1_Office Theme</vt:lpstr>
      <vt:lpstr>PowerPoint Presentation</vt:lpstr>
      <vt:lpstr>Willowbank Quarry  CLG Update</vt:lpstr>
      <vt:lpstr>Willowbank Quarry CLG Update</vt:lpstr>
      <vt:lpstr>Willowbank Quarry CLG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Fulton Hogan - PowerPoint Template - 90 Years - Group</dc:title>
  <dc:creator>BENTLEY, Daniel</dc:creator>
  <cp:keywords/>
  <cp:lastModifiedBy>Spence Family</cp:lastModifiedBy>
  <cp:revision>22</cp:revision>
  <dcterms:created xsi:type="dcterms:W3CDTF">2023-02-24T01:00:37Z</dcterms:created>
  <dcterms:modified xsi:type="dcterms:W3CDTF">2024-02-01T20:18:45Z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0x01010036DA313DE51A6D48BD8D0E0D68B996ED010100076AF4062D446B4ABF47C5AECEFFB654</vt:lpwstr>
  </property>
  <property fmtid="{D5CDD505-2E9C-101B-9397-08002B2CF9AE}" pid="3" name="_dlc_DocIdItemGuid">
    <vt:lpwstr>31eb154f-dd10-4f40-afd7-6ada333f6286</vt:lpwstr>
  </property>
  <property fmtid="{D5CDD505-2E9C-101B-9397-08002B2CF9AE}" pid="4" name="SiteLocation">
    <vt:lpwstr>276;#All Locations|55703f85-d8d6-45e1-b826-4ad02bb0818d</vt:lpwstr>
  </property>
  <property fmtid="{D5CDD505-2E9C-101B-9397-08002B2CF9AE}" pid="5" name="TaxKeyword">
    <vt:lpwstr/>
  </property>
  <property fmtid="{D5CDD505-2E9C-101B-9397-08002B2CF9AE}" pid="6" name="k9d05c5623674ddabe446039291a2730">
    <vt:lpwstr/>
  </property>
  <property fmtid="{D5CDD505-2E9C-101B-9397-08002B2CF9AE}" pid="7" name="IMSDocType">
    <vt:lpwstr>28;#Template|e5186acf-1b78-4be4-b27a-2a3469f2647d</vt:lpwstr>
  </property>
  <property fmtid="{D5CDD505-2E9C-101B-9397-08002B2CF9AE}" pid="8" name="RelatedCommunities">
    <vt:lpwstr/>
  </property>
  <property fmtid="{D5CDD505-2E9C-101B-9397-08002B2CF9AE}" pid="9" name="ProjectLifecycle">
    <vt:lpwstr/>
  </property>
  <property fmtid="{D5CDD505-2E9C-101B-9397-08002B2CF9AE}" pid="10" name="BAM">
    <vt:lpwstr>209;#Develop Document Templates|8b77fdf3-f17f-4605-ab93-45b466e99ea9</vt:lpwstr>
  </property>
  <property fmtid="{D5CDD505-2E9C-101B-9397-08002B2CF9AE}" pid="11" name="Country">
    <vt:lpwstr>1847;#All Locations|55703f85-d8d6-45e1-b826-4ad02bb0818d</vt:lpwstr>
  </property>
  <property fmtid="{D5CDD505-2E9C-101B-9397-08002B2CF9AE}" pid="12" name="Info Classification">
    <vt:lpwstr/>
  </property>
  <property fmtid="{D5CDD505-2E9C-101B-9397-08002B2CF9AE}" pid="13" name="BAMSummary">
    <vt:lpwstr>924;#Internal Communications|452b20f3-ca1d-4e94-bd76-bef6aa91fc3a</vt:lpwstr>
  </property>
  <property fmtid="{D5CDD505-2E9C-101B-9397-08002B2CF9AE}" pid="14" name="FunctionalUnit">
    <vt:lpwstr>2105;#All Functional Units|a1569103-754c-43c1-9a3c-61bc33dea12b</vt:lpwstr>
  </property>
  <property fmtid="{D5CDD505-2E9C-101B-9397-08002B2CF9AE}" pid="15" name="MediaServiceImageTags">
    <vt:lpwstr/>
  </property>
  <property fmtid="{D5CDD505-2E9C-101B-9397-08002B2CF9AE}" pid="16" name="lcf76f155ced4ddcb4097134ff3c332f">
    <vt:lpwstr/>
  </property>
  <property fmtid="{D5CDD505-2E9C-101B-9397-08002B2CF9AE}" pid="17" name="External URL">
    <vt:lpwstr>, </vt:lpwstr>
  </property>
  <property fmtid="{D5CDD505-2E9C-101B-9397-08002B2CF9AE}" pid="18" name="External Share">
    <vt:bool>false</vt:bool>
  </property>
</Properties>
</file>